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media/media1.m4a>
</file>

<file path=ppt/media/media2.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05" name="Shape 105"/>
          <p:cNvSpPr/>
          <p:nvPr>
            <p:ph type="sldImg"/>
          </p:nvPr>
        </p:nvSpPr>
        <p:spPr>
          <a:xfrm>
            <a:off x="1143000" y="685800"/>
            <a:ext cx="4572000" cy="3429000"/>
          </a:xfrm>
          <a:prstGeom prst="rect">
            <a:avLst/>
          </a:prstGeom>
        </p:spPr>
        <p:txBody>
          <a:bodyPr/>
          <a:lstStyle/>
          <a:p>
            <a:pPr/>
          </a:p>
        </p:txBody>
      </p:sp>
      <p:sp>
        <p:nvSpPr>
          <p:cNvPr id="106" name="Shape 10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Shape 122"/>
          <p:cNvSpPr/>
          <p:nvPr>
            <p:ph type="sldImg"/>
          </p:nvPr>
        </p:nvSpPr>
        <p:spPr>
          <a:prstGeom prst="rect">
            <a:avLst/>
          </a:prstGeom>
        </p:spPr>
        <p:txBody>
          <a:bodyPr/>
          <a:lstStyle/>
          <a:p>
            <a:pPr/>
          </a:p>
        </p:txBody>
      </p:sp>
      <p:sp>
        <p:nvSpPr>
          <p:cNvPr id="123" name="Shape 123"/>
          <p:cNvSpPr/>
          <p:nvPr>
            <p:ph type="body" sz="quarter" idx="1"/>
          </p:nvPr>
        </p:nvSpPr>
        <p:spPr>
          <a:prstGeom prst="rect">
            <a:avLst/>
          </a:prstGeom>
        </p:spPr>
        <p:txBody>
          <a:bodyPr/>
          <a:lstStyle/>
          <a:p>
            <a:pPr/>
            <a:r>
              <a:t>You will recall the eagle’s-eye view of global economic growth we took at the start. The long hunter-gatherer age. Fire, stone tools, language. Then the neolithic revolution, and the invention and discovery of herding and agriculture: cities, literacy, the state, large-scale human organization, command-and-control, and the-market-and-exchange.</a:t>
            </a:r>
          </a:p>
          <a:p>
            <a:pPr/>
          </a:p>
          <a:p>
            <a:pPr/>
            <a:r>
              <a:t>This leaves us before the year -1000 with the Malthusian economy of the agrarian age. Typical living standards near (sociologically determined! that “sociologically” is important!) Malthusian subsistence. The rate of growth of the useful ideas stock averaging 0.03% per year—a doubling time of 2300 years. The rate of growth of population about twice that—a doubling time of 1150 years.</a:t>
            </a:r>
          </a:p>
          <a:p>
            <a:pPr/>
          </a:p>
          <a:p>
            <a:pPr/>
            <a:r>
              <a:t>Then, dizzyingly, in 1500 the coming of the caravel, the conquest of the “West Indies” by Europeans, the knitting together of Eurasia into a single economic ekumene, the extraordinary intensification of slave raids on Africa, and the imperial age of the Commercial Revolution ratcheting up the pace of growth perhaps 6.5 fold; then in 1770 coal, steam, cotton, iron, and wool and the Industrial Revolution ratcheting up the pace of growth another 3.5-fold; then in 1870 modern economic growth with the industrial research lab, its STEM engineering-practice communities, the corporation, and globalization ratcheting up growth by another 4.5-fold so that now we see in 1 year more relative progress than the agrarian age saw in 50; now our level of useful ideas H stands at 2720 (while it stood at 125 in 1870, at 50 in 1500, at 17 in -1000, and at 1 70000 years ago).</a:t>
            </a:r>
          </a:p>
          <a:p>
            <a:pPr/>
          </a:p>
          <a:p>
            <a:pPr/>
            <a:r>
              <a:t>Dizzying.</a:t>
            </a:r>
          </a:p>
          <a:p>
            <a:pPr/>
          </a:p>
          <a:p>
            <a:pPr/>
            <a:r>
              <a:t>And back when I got into this business in the early 1980s, the very sharp Paul Romer was then arguing that a fourth acceleration was on the way. It did not happen. Or it did not happen yet.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Today I want to raise the question: might this dizzying picture be an underestimate of the growth acceleration?</a:t>
            </a:r>
          </a:p>
          <a:p>
            <a:pPr/>
          </a:p>
          <a:p>
            <a:pPr/>
            <a:r>
              <a:t>Are these conventional measures at all accurate?</a:t>
            </a:r>
          </a:p>
          <a:p>
            <a:pPr/>
          </a:p>
          <a:p>
            <a:pPr/>
            <a:r>
              <a:t>We have seen enormous changes in relative prices across the centuries. For example, a short printed book today trades for 2 lb. of flour—maybe not today, when flour sells out at the Orinda Safeway on those days they have it by 9:30 AM, but when we are not sheltering in place. But on the other hand, if you have a smartphone and if the book you want is on Project Gutenberg, then a short albeit not printed book has only connectivity, electricity, and battery and charger wear costs—say, 25 cents for consumables and depreciation of the smartphone while you are using it to read the book. That means a book trades for not 2 lbs of flour, but for 1/3 of an ounce of flour.</a:t>
            </a:r>
          </a:p>
          <a:p>
            <a:pPr/>
          </a:p>
          <a:p>
            <a:pPr/>
            <a:r>
              <a:t>At a price of 25 denarii for 100 lines, a short book in the time of the Roman Emperor Diocletian in 300 traded for 250 lb. of flour. And it was the same in the time of Martial around 100: then it was 1  sestertius a page (note the 40-to-1 inflation)</a:t>
            </a:r>
          </a:p>
          <a:p>
            <a:pPr/>
          </a:p>
          <a:p>
            <a:pPr/>
            <a:r>
              <a:t>The general labor wage then: 2.5 lbs. flour/day, or 0.01 books a day</a:t>
            </a:r>
          </a:p>
          <a:p>
            <a:pPr/>
          </a:p>
          <a:p>
            <a:pPr/>
            <a:r>
              <a:t>The general labor wage now: 120 lbs. flour/day, or 60 books a day, or is it </a:t>
            </a:r>
          </a:p>
          <a:p>
            <a:pPr/>
            <a:r>
              <a:t>6000?</a:t>
            </a:r>
          </a:p>
          <a:p>
            <a:pPr/>
          </a:p>
          <a:p>
            <a:pPr/>
            <a:r>
              <a:t>I have 1000 physical books in my sight right now—that’s enough flour in the time of Diocletian or Martial to feed 3 cohorts of the imperial Roman army for a year. Plus there are all the books I have at my virtual fingertips…</a:t>
            </a:r>
          </a:p>
          <a:p>
            <a:pPr/>
          </a:p>
          <a:p>
            <a:pPr/>
            <a:r>
              <a:t>Standard statistics say we are only 15 times as rich. </a:t>
            </a:r>
          </a:p>
          <a:p>
            <a:pPr/>
          </a:p>
          <a:p>
            <a:pPr/>
            <a:r>
              <a:t>But on the wheat flour standard, a typical California annual household income today would pay the wages of 50 Roman men for a year.</a:t>
            </a:r>
          </a:p>
          <a:p>
            <a:pPr/>
          </a:p>
          <a:p>
            <a:pPr/>
            <a:r>
              <a:t>On the physical book standard, a typical California annual household income today would pay the wages of Roman 1,500 men for a year.</a:t>
            </a:r>
          </a:p>
          <a:p>
            <a:pPr/>
          </a:p>
          <a:p>
            <a:pPr/>
            <a:r>
              <a:t>And on the virtual book standard, a typical California annual household income today is 600,000 times as rich</a:t>
            </a:r>
          </a:p>
          <a:p>
            <a:pPr/>
          </a:p>
          <a:p>
            <a:pPr/>
            <a:r>
              <a:t>Does 15 grossly underestimate it?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Shape 202"/>
          <p:cNvSpPr/>
          <p:nvPr>
            <p:ph type="sldImg"/>
          </p:nvPr>
        </p:nvSpPr>
        <p:spPr>
          <a:prstGeom prst="rect">
            <a:avLst/>
          </a:prstGeom>
        </p:spPr>
        <p:txBody>
          <a:bodyPr/>
          <a:lstStyle/>
          <a:p>
            <a:pPr/>
          </a:p>
        </p:txBody>
      </p:sp>
      <p:sp>
        <p:nvSpPr>
          <p:cNvPr id="203" name="Shape 203"/>
          <p:cNvSpPr/>
          <p:nvPr>
            <p:ph type="body" sz="quarter" idx="1"/>
          </p:nvPr>
        </p:nvSpPr>
        <p:spPr>
          <a:prstGeom prst="rect">
            <a:avLst/>
          </a:prstGeom>
        </p:spPr>
        <p:txBody>
          <a:bodyPr/>
          <a:lstStyle/>
          <a:p>
            <a:pPr/>
            <a:r>
              <a:t>Today I want to raise the question: might this dizzying picture be an underestimate of the growth acceleration?</a:t>
            </a:r>
          </a:p>
          <a:p>
            <a:pPr/>
          </a:p>
          <a:p>
            <a:pPr/>
            <a:r>
              <a:t>Are these conventional measures at all accurate?</a:t>
            </a:r>
          </a:p>
          <a:p>
            <a:pPr/>
          </a:p>
          <a:p>
            <a:pPr/>
            <a:r>
              <a:t>We have seen enormous changes in relative prices across the centuries. For example, a short printed book today trades for 2 lb. of flour—maybe not today, when flour sells out at the Orinda Safeway on those days they have it by 9:30 AM, but when we are not sheltering in place. But on the other hand, if you have a smartphone and if the book you want is on Project Gutenberg, then a short albeit not printed book has only connectivity, electricity, and battery and charger wear costs—say, 25 cents for consumables and depreciation of the smartphone while you are using it to read the book. That means a book trades for not 2 lbs of flour, but for 1/3 of an ounce of flour.</a:t>
            </a:r>
          </a:p>
          <a:p>
            <a:pPr/>
          </a:p>
          <a:p>
            <a:pPr/>
            <a:r>
              <a:t>At a price of 25 denarii for 100 lines, a short book in the time of the Roman Emperor Diocletian in 300 traded for 250 lb. of flour. And it was the same in the time of Martial around 100: then it was 1  sestertius a page (note the 40-to-1 inflation)</a:t>
            </a:r>
          </a:p>
          <a:p>
            <a:pPr/>
          </a:p>
          <a:p>
            <a:pPr/>
            <a:r>
              <a:t>The general labor wage then: 2.5 lbs. flour/day, or 0.01 books a day</a:t>
            </a:r>
          </a:p>
          <a:p>
            <a:pPr/>
          </a:p>
          <a:p>
            <a:pPr/>
            <a:r>
              <a:t>The general labor wage now: 120 lbs. flour/day, or 60 books a day, or is it </a:t>
            </a:r>
          </a:p>
          <a:p>
            <a:pPr/>
            <a:r>
              <a:t>6000?</a:t>
            </a:r>
          </a:p>
          <a:p>
            <a:pPr/>
          </a:p>
          <a:p>
            <a:pPr/>
            <a:r>
              <a:t>I have 1000 physical books in my sight right now—that’s enough flour in the time of Diocletian or Martial to feed 3 cohorts of the imperial Roman army for a year. Plus there are all the books I have at my virtual fingertips…</a:t>
            </a:r>
          </a:p>
          <a:p>
            <a:pPr/>
          </a:p>
          <a:p>
            <a:pPr/>
            <a:r>
              <a:t>Standard statistics say we are only 15 times as rich. </a:t>
            </a:r>
          </a:p>
          <a:p>
            <a:pPr/>
          </a:p>
          <a:p>
            <a:pPr/>
            <a:r>
              <a:t>But on the wheat flour standard, a typical California annual household income today would pay the wages of 50 Roman men for a year.</a:t>
            </a:r>
          </a:p>
          <a:p>
            <a:pPr/>
          </a:p>
          <a:p>
            <a:pPr/>
            <a:r>
              <a:t>On the physical book standard, a typical California annual household income today would pay the wages of Roman 1,500 men for a year.</a:t>
            </a:r>
          </a:p>
          <a:p>
            <a:pPr/>
          </a:p>
          <a:p>
            <a:pPr/>
            <a:r>
              <a:t>And on the virtual book standard, a typical California annual household income today is 600,000 times as rich</a:t>
            </a:r>
          </a:p>
          <a:p>
            <a:pPr/>
          </a:p>
          <a:p>
            <a:pPr/>
            <a:r>
              <a:t>Does 15 grossly underestimate it?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a:r>
              <a:t>Today I want to raise the question: might this dizzying picture be an underestimate of the growth acceleration?</a:t>
            </a:r>
          </a:p>
          <a:p>
            <a:pPr/>
          </a:p>
          <a:p>
            <a:pPr/>
            <a:r>
              <a:t>Are these conventional measures at all accurate?</a:t>
            </a:r>
          </a:p>
          <a:p>
            <a:pPr/>
          </a:p>
          <a:p>
            <a:pPr/>
            <a:r>
              <a:t>We have seen enormous changes in relative prices across the centuries. For example, a short printed book today trades for 2 lb. of flour—maybe not today, when flour sells out at the Orinda Safeway on those days they have it by 9:30 AM, but when we are not sheltering in place. But on the other hand, if you have a smartphone and if the book you want is on Project Gutenberg, then a short albeit not printed book has only connectivity, electricity, and battery and charger wear costs—say, 25 cents for consumables and depreciation of the smartphone while you are using it to read the book. That means a book trades for not 2 lbs of flour, but for 1/3 of an ounce of flour.</a:t>
            </a:r>
          </a:p>
          <a:p>
            <a:pPr/>
          </a:p>
          <a:p>
            <a:pPr/>
            <a:r>
              <a:t>At a price of 25 denarii for 100 lines, a short book in the time of the Roman Emperor Diocletian in 300 traded for 250 lb. of flour. And it was the same in the time of Martial around 100: then it was 1  sestertius a page (note the 40-to-1 inflation)</a:t>
            </a:r>
          </a:p>
          <a:p>
            <a:pPr/>
          </a:p>
          <a:p>
            <a:pPr/>
            <a:r>
              <a:t>The general labor wage then: 2.5 lbs. flour/day, or 0.01 books a day</a:t>
            </a:r>
          </a:p>
          <a:p>
            <a:pPr/>
          </a:p>
          <a:p>
            <a:pPr/>
            <a:r>
              <a:t>The general labor wage now: 120 lbs. flour/day, or 60 books a day, or is it </a:t>
            </a:r>
          </a:p>
          <a:p>
            <a:pPr/>
            <a:r>
              <a:t>6000?</a:t>
            </a:r>
          </a:p>
          <a:p>
            <a:pPr/>
          </a:p>
          <a:p>
            <a:pPr/>
            <a:r>
              <a:t>I have 1000 physical books in my sight right now—that’s enough flour in the time of Diocletian or Martial to feed 3 cohorts of the imperial Roman army for a year. Plus there are all the books I have at my virtual fingertips…</a:t>
            </a:r>
          </a:p>
          <a:p>
            <a:pPr/>
          </a:p>
          <a:p>
            <a:pPr/>
            <a:r>
              <a:t>Standard statistics say we are only 15 times as rich. </a:t>
            </a:r>
          </a:p>
          <a:p>
            <a:pPr/>
          </a:p>
          <a:p>
            <a:pPr/>
            <a:r>
              <a:t>But on the wheat flour standard, a typical California annual household income today would pay the wages of 50 Roman men for a year.</a:t>
            </a:r>
          </a:p>
          <a:p>
            <a:pPr/>
          </a:p>
          <a:p>
            <a:pPr/>
            <a:r>
              <a:t>On the physical book standard, a typical California annual household income today would pay the wages of Roman 1,500 men for a year.</a:t>
            </a:r>
          </a:p>
          <a:p>
            <a:pPr/>
          </a:p>
          <a:p>
            <a:pPr/>
            <a:r>
              <a:t>And on the virtual book standard, a typical California annual household income today is 600,000 times as rich</a:t>
            </a:r>
          </a:p>
          <a:p>
            <a:pPr/>
          </a:p>
          <a:p>
            <a:pPr/>
            <a:r>
              <a:t>Does 15 grossly underestimate it?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Shape 131"/>
          <p:cNvSpPr/>
          <p:nvPr>
            <p:ph type="sldImg"/>
          </p:nvPr>
        </p:nvSpPr>
        <p:spPr>
          <a:prstGeom prst="rect">
            <a:avLst/>
          </a:prstGeom>
        </p:spPr>
        <p:txBody>
          <a:bodyPr/>
          <a:lstStyle/>
          <a:p>
            <a:pPr/>
          </a:p>
        </p:txBody>
      </p:sp>
      <p:sp>
        <p:nvSpPr>
          <p:cNvPr id="132" name="Shape 132"/>
          <p:cNvSpPr/>
          <p:nvPr>
            <p:ph type="body" sz="quarter" idx="1"/>
          </p:nvPr>
        </p:nvSpPr>
        <p:spPr>
          <a:prstGeom prst="rect">
            <a:avLst/>
          </a:prstGeom>
        </p:spPr>
        <p:txBody>
          <a:bodyPr/>
          <a:lstStyle/>
          <a:p>
            <a:pPr/>
            <a:r>
              <a:t>This gives us the world of today, the world of modern economic growth, with its characteristic features.</a:t>
            </a:r>
          </a:p>
          <a:p>
            <a:pPr/>
          </a:p>
          <a:p>
            <a:pPr/>
            <a:r>
              <a:t>Worldwide, as conventionally measured, ideas growth of 2.1%/yr: giving us a doubling time of 33 years, and, as I said, more change in one year than in 50 in the agrarian age. It has, as I said, been driven by: (a) the industrial research lab, (b) the resulting routinization &amp; rationalization of invention &amp; innovation in communities of engineering practice that they nurture, (c) the modern corporation with its routinization &amp; rationalization of the deployment of ideas; plus (d) globalization in transport, communications, and—for a while, and to a degree—migration; all in the context of (e) the nearly completed demographic transition.</a:t>
            </a:r>
          </a:p>
          <a:p>
            <a:pPr/>
          </a:p>
          <a:p>
            <a:pPr/>
            <a:r>
              <a:t>This long 20th century since 1870 has also seen American ascendancy: “the furnace where the future is being forged” in Leon Trotsky’s phrase. And it has seen enormous growth in global inequality, growth that I still find hard to explain or even to grasp.</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You will recall the eagle’s-eye view of global economic growth we took at the start. The long hunter-gatherer age. Fire, stone tools, language. Then the neolithic revolution, and the invention and discovery of herding and agriculture: cities, literacy, the state, large-scale human organization, command-and-control, and the-market-and-exchange.</a:t>
            </a:r>
          </a:p>
          <a:p>
            <a:pPr/>
          </a:p>
          <a:p>
            <a:pPr/>
            <a:r>
              <a:t>This leaves us before the year -1000 with the Malthusian economy of the agrarian age. Typical living standards near (sociologically determined! that “sociologically” is important!) Malthusian subsistence. The rate of growth of the useful ideas stock averaging 0.03% per year—a doubling time of 2300 years. The rate of growth of population about twice that—a doubling time of 1150 years.</a:t>
            </a:r>
          </a:p>
          <a:p>
            <a:pPr/>
          </a:p>
          <a:p>
            <a:pPr/>
            <a:r>
              <a:t>Then, dizzyingly, in 1500 the coming of the caravel, the conquest of the “West Indies” by Europeans, the knitting together of Eurasia into a single economic ekumene, the extraordinary intensification of slave raids on Africa, and the imperial age of the Commercial Revolution ratcheting up the pace of growth perhaps 6.5 fold; then in 1770 coal, steam, cotton, iron, and wool and the Industrial Revolution ratcheting up the pace of growth another 3.5-fold; then in 1870 modern economic growth with the industrial research lab, its STEM engineering-practice communities, the corporation, and globalization ratcheting up growth by another 4.5-fold so that now we see in 1 year more relative progress than the agrarian age saw in 50; now our level of useful ideas H stands at 2720 (while it stood at 125 in 1870, at 50 in 1500, at 17 in -1000, and at 1 70000 years ago).</a:t>
            </a:r>
          </a:p>
          <a:p>
            <a:pPr/>
          </a:p>
          <a:p>
            <a:pPr/>
            <a:r>
              <a:t>Dizzying.</a:t>
            </a:r>
          </a:p>
          <a:p>
            <a:pPr/>
          </a:p>
          <a:p>
            <a:pPr/>
            <a:r>
              <a:t>And back when I got into this business in the early 1980s, the very sharp Paul Romer was then arguing that a fourth acceleration was on the way. It did not happen. Or it did not happen yet.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hape 151"/>
          <p:cNvSpPr/>
          <p:nvPr>
            <p:ph type="sldImg"/>
          </p:nvPr>
        </p:nvSpPr>
        <p:spPr>
          <a:prstGeom prst="rect">
            <a:avLst/>
          </a:prstGeom>
        </p:spPr>
        <p:txBody>
          <a:bodyPr/>
          <a:lstStyle/>
          <a:p>
            <a:pPr/>
          </a:p>
        </p:txBody>
      </p:sp>
      <p:sp>
        <p:nvSpPr>
          <p:cNvPr id="152" name="Shape 152"/>
          <p:cNvSpPr/>
          <p:nvPr>
            <p:ph type="body" sz="quarter" idx="1"/>
          </p:nvPr>
        </p:nvSpPr>
        <p:spPr>
          <a:prstGeom prst="rect">
            <a:avLst/>
          </a:prstGeom>
        </p:spPr>
        <p:txBody>
          <a:bodyPr/>
          <a:lstStyle/>
          <a:p>
            <a:pPr/>
            <a:r>
              <a:t>This gives us the world of today, the world of modern economic growth, with its characteristic features.</a:t>
            </a:r>
          </a:p>
          <a:p>
            <a:pPr/>
          </a:p>
          <a:p>
            <a:pPr/>
            <a:r>
              <a:t>Worldwide, as conventionally measured, ideas growth of 2.1%/yr: giving us a doubling time of 33 years, and, as I said, more change in one year than in 50 in the agrarian age. It has, as I said, been driven by: (a) the industrial research lab, (b) the resulting routinization &amp; rationalization of invention &amp; innovation in communities of engineering practice that they nurture, (c) the modern corporation with its routinization &amp; rationalization of the deployment of ideas; plus (d) globalization in transport, communications, and—for a while, and to a degree—migration; all in the context of (e) the nearly completed demographic transition.</a:t>
            </a:r>
          </a:p>
          <a:p>
            <a:pPr/>
          </a:p>
          <a:p>
            <a:pPr/>
            <a:r>
              <a:t>This long 20th century since 1870 has also seen American ascendancy: “the furnace where the future is being forged” in Leon Trotsky’s phrase. And it has seen enormous growth in global inequality, growth that I still find hard to explain or even to grasp.</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r>
              <a:t>Today I want to raise the question: might this dizzying picture be an underestimate of the growth acceleration?</a:t>
            </a:r>
          </a:p>
          <a:p>
            <a:pPr/>
          </a:p>
          <a:p>
            <a:pPr/>
            <a:r>
              <a:t>Are these conventional measures at all accurate?</a:t>
            </a:r>
          </a:p>
          <a:p>
            <a:pPr/>
          </a:p>
          <a:p>
            <a:pPr/>
            <a:r>
              <a:t>We have seen enormous changes in relative prices across the centuries. For example, a short printed book today trades for 2 lb. of flour—maybe not today, when flour sells out at the Orinda Safeway on those days they have it by 9:30 AM, but when we are not sheltering in place. But on the other hand, if you have a smartphone and if the book you want is on Project Gutenberg, then a short albeit not printed book has only connectivity, electricity, and battery and charger wear costs—say, 25 cents for consumables and depreciation of the smartphone while you are using it to read the book. That means a book trades for not 2 lbs of flour, but for 1/3 of an ounce of flour.</a:t>
            </a:r>
          </a:p>
          <a:p>
            <a:pPr/>
          </a:p>
          <a:p>
            <a:pPr/>
            <a:r>
              <a:t>At a price of 25 denarii for 100 lines, a short book in the time of the Roman Emperor Diocletian in 300 traded for 250 lb. of flour. And it was the same in the time of Martial around 100: then it was 1  sestertius a page (note the 40-to-1 inflation)</a:t>
            </a:r>
          </a:p>
          <a:p>
            <a:pPr/>
          </a:p>
          <a:p>
            <a:pPr/>
            <a:r>
              <a:t>The general labor wage then: 2.5 lbs. flour/day, or 0.01 books a day</a:t>
            </a:r>
          </a:p>
          <a:p>
            <a:pPr/>
          </a:p>
          <a:p>
            <a:pPr/>
            <a:r>
              <a:t>The general labor wage now: 120 lbs. flour/day, or 60 books a day, or is it </a:t>
            </a:r>
          </a:p>
          <a:p>
            <a:pPr/>
            <a:r>
              <a:t>6000?</a:t>
            </a:r>
          </a:p>
          <a:p>
            <a:pPr/>
          </a:p>
          <a:p>
            <a:pPr/>
            <a:r>
              <a:t>I have 1000 physical books in my sight right now—that’s enough flour in the time of Diocletian or Martial to feed 3 cohorts of the imperial Roman army for a year. Plus there are all the books I have at my virtual fingertips…</a:t>
            </a:r>
          </a:p>
          <a:p>
            <a:pPr/>
          </a:p>
          <a:p>
            <a:pPr/>
            <a:r>
              <a:t>Standard statistics say we are only 15 times as rich. </a:t>
            </a:r>
          </a:p>
          <a:p>
            <a:pPr/>
          </a:p>
          <a:p>
            <a:pPr/>
            <a:r>
              <a:t>But on the wheat flour standard, a typical California annual household income today would pay the wages of 50 Roman men for a year.</a:t>
            </a:r>
          </a:p>
          <a:p>
            <a:pPr/>
          </a:p>
          <a:p>
            <a:pPr/>
            <a:r>
              <a:t>On the physical book standard, a typical California annual household income today would pay the wages of Roman 1,500 men for a year.</a:t>
            </a:r>
          </a:p>
          <a:p>
            <a:pPr/>
          </a:p>
          <a:p>
            <a:pPr/>
            <a:r>
              <a:t>And on the virtual book standard, a typical California annual household income today is 600,000 times as rich</a:t>
            </a:r>
          </a:p>
          <a:p>
            <a:pPr/>
          </a:p>
          <a:p>
            <a:pPr/>
            <a:r>
              <a:t>Does 15 grossly underestimate it?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Today I want to raise the question: might this dizzying picture be an underestimate of the growth acceleration?</a:t>
            </a:r>
          </a:p>
          <a:p>
            <a:pPr/>
          </a:p>
          <a:p>
            <a:pPr/>
            <a:r>
              <a:t>Are these conventional measures at all accurate?</a:t>
            </a:r>
          </a:p>
          <a:p>
            <a:pPr/>
          </a:p>
          <a:p>
            <a:pPr/>
            <a:r>
              <a:t>We have seen enormous changes in relative prices across the centuries. For example, a short printed book today trades for 2 lb. of flour—maybe not today, when flour sells out at the Orinda Safeway on those days they have it by 9:30 AM, but when we are not sheltering in place. But on the other hand, if you have a smartphone and if the book you want is on Project Gutenberg, then a short albeit not printed book has only connectivity, electricity, and battery and charger wear costs—say, 25 cents for consumables and depreciation of the smartphone while you are using it to read the book. That means a book trades for not 2 lbs of flour, but for 1/3 of an ounce of flour.</a:t>
            </a:r>
          </a:p>
          <a:p>
            <a:pPr/>
          </a:p>
          <a:p>
            <a:pPr/>
            <a:r>
              <a:t>At a price of 25 denarii for 100 lines, a short book in the time of the Roman Emperor Diocletian in 300 traded for 250 lb. of flour. And it was the same in the time of Martial around 100: then it was 1  sestertius a page (note the 40-to-1 inflation)</a:t>
            </a:r>
          </a:p>
          <a:p>
            <a:pPr/>
          </a:p>
          <a:p>
            <a:pPr/>
            <a:r>
              <a:t>The general labor wage then: 2.5 lbs. flour/day, or 0.01 books a day</a:t>
            </a:r>
          </a:p>
          <a:p>
            <a:pPr/>
          </a:p>
          <a:p>
            <a:pPr/>
            <a:r>
              <a:t>The general labor wage now: 120 lbs. flour/day, or 60 books a day, or is it </a:t>
            </a:r>
          </a:p>
          <a:p>
            <a:pPr/>
            <a:r>
              <a:t>6000?</a:t>
            </a:r>
          </a:p>
          <a:p>
            <a:pPr/>
          </a:p>
          <a:p>
            <a:pPr/>
            <a:r>
              <a:t>I have 1000 physical books in my sight right now—that’s enough flour in the time of Diocletian or Martial to feed 3 cohorts of the imperial Roman army for a year. Plus there are all the books I have at my virtual fingertips…</a:t>
            </a:r>
          </a:p>
          <a:p>
            <a:pPr/>
          </a:p>
          <a:p>
            <a:pPr/>
            <a:r>
              <a:t>Standard statistics say we are only 15 times as rich. </a:t>
            </a:r>
          </a:p>
          <a:p>
            <a:pPr/>
          </a:p>
          <a:p>
            <a:pPr/>
            <a:r>
              <a:t>But on the wheat flour standard, a typical California annual household income today would pay the wages of 50 Roman men for a year.</a:t>
            </a:r>
          </a:p>
          <a:p>
            <a:pPr/>
          </a:p>
          <a:p>
            <a:pPr/>
            <a:r>
              <a:t>On the physical book standard, a typical California annual household income today would pay the wages of Roman 1,500 men for a year.</a:t>
            </a:r>
          </a:p>
          <a:p>
            <a:pPr/>
          </a:p>
          <a:p>
            <a:pPr/>
            <a:r>
              <a:t>And on the virtual book standard, a typical California annual household income today is 600,000 times as rich</a:t>
            </a:r>
          </a:p>
          <a:p>
            <a:pPr/>
          </a:p>
          <a:p>
            <a:pPr/>
            <a:r>
              <a:t>Does 15 grossly underestimate 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Today I want to raise the question: might this dizzying picture be an underestimate of the growth acceleration?</a:t>
            </a:r>
          </a:p>
          <a:p>
            <a:pPr/>
          </a:p>
          <a:p>
            <a:pPr/>
            <a:r>
              <a:t>Are these conventional measures at all accurate?</a:t>
            </a:r>
          </a:p>
          <a:p>
            <a:pPr/>
          </a:p>
          <a:p>
            <a:pPr/>
            <a:r>
              <a:t>We have seen enormous changes in relative prices across the centuries. For example, a short printed book today trades for 2 lb. of flour—maybe not today, when flour sells out at the Orinda Safeway on those days they have it by 9:30 AM, but when we are not sheltering in place. But on the other hand, if you have a smartphone and if the book you want is on Project Gutenberg, then a short albeit not printed book has only connectivity, electricity, and battery and charger wear costs—say, 25 cents for consumables and depreciation of the smartphone while you are using it to read the book. That means a book trades for not 2 lbs of flour, but for 1/3 of an ounce of flour.</a:t>
            </a:r>
          </a:p>
          <a:p>
            <a:pPr/>
          </a:p>
          <a:p>
            <a:pPr/>
            <a:r>
              <a:t>At a price of 25 denarii for 100 lines, a short book in the time of the Roman Emperor Diocletian in 300 traded for 250 lb. of flour. And it was the same in the time of Martial around 100: then it was 1  sestertius a page (note the 40-to-1 inflation)</a:t>
            </a:r>
          </a:p>
          <a:p>
            <a:pPr/>
          </a:p>
          <a:p>
            <a:pPr/>
            <a:r>
              <a:t>The general labor wage then: 2.5 lbs. flour/day, or 0.01 books a day</a:t>
            </a:r>
          </a:p>
          <a:p>
            <a:pPr/>
          </a:p>
          <a:p>
            <a:pPr/>
            <a:r>
              <a:t>The general labor wage now: 120 lbs. flour/day, or 60 books a day, or is it </a:t>
            </a:r>
          </a:p>
          <a:p>
            <a:pPr/>
            <a:r>
              <a:t>6000?</a:t>
            </a:r>
          </a:p>
          <a:p>
            <a:pPr/>
          </a:p>
          <a:p>
            <a:pPr/>
            <a:r>
              <a:t>I have 1000 physical books in my sight right now—that’s enough flour in the time of Diocletian or Martial to feed 3 cohorts of the imperial Roman army for a year. Plus there are all the books I have at my virtual fingertips…</a:t>
            </a:r>
          </a:p>
          <a:p>
            <a:pPr/>
          </a:p>
          <a:p>
            <a:pPr/>
            <a:r>
              <a:t>Standard statistics say we are only 15 times as rich. </a:t>
            </a:r>
          </a:p>
          <a:p>
            <a:pPr/>
          </a:p>
          <a:p>
            <a:pPr/>
            <a:r>
              <a:t>But on the wheat flour standard, a typical California annual household income today would pay the wages of 50 Roman men for a year.</a:t>
            </a:r>
          </a:p>
          <a:p>
            <a:pPr/>
          </a:p>
          <a:p>
            <a:pPr/>
            <a:r>
              <a:t>On the physical book standard, a typical California annual household income today would pay the wages of Roman 1,500 men for a year.</a:t>
            </a:r>
          </a:p>
          <a:p>
            <a:pPr/>
          </a:p>
          <a:p>
            <a:pPr/>
            <a:r>
              <a:t>And on the virtual book standard, a typical California annual household income today is 600,000 times as rich</a:t>
            </a:r>
          </a:p>
          <a:p>
            <a:pPr/>
          </a:p>
          <a:p>
            <a:pPr/>
            <a:r>
              <a:t>Does 15 grossly underestimate it?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Today I want to raise the question: might this dizzying picture be an underestimate of the growth acceleration?</a:t>
            </a:r>
          </a:p>
          <a:p>
            <a:pPr/>
          </a:p>
          <a:p>
            <a:pPr/>
            <a:r>
              <a:t>Are these conventional measures at all accurate?</a:t>
            </a:r>
          </a:p>
          <a:p>
            <a:pPr/>
          </a:p>
          <a:p>
            <a:pPr/>
            <a:r>
              <a:t>We have seen enormous changes in relative prices across the centuries. For example, a short printed book today trades for 2 lb. of flour—maybe not today, when flour sells out at the Orinda Safeway on those days they have it by 9:30 AM, but when we are not sheltering in place. But on the other hand, if you have a smartphone and if the book you want is on Project Gutenberg, then a short albeit not printed book has only connectivity, electricity, and battery and charger wear costs—say, 25 cents for consumables and depreciation of the smartphone while you are using it to read the book. That means a book trades for not 2 lbs of flour, but for 1/3 of an ounce of flour.</a:t>
            </a:r>
          </a:p>
          <a:p>
            <a:pPr/>
          </a:p>
          <a:p>
            <a:pPr/>
            <a:r>
              <a:t>At a price of 25 denarii for 100 lines, a short book in the time of the Roman Emperor Diocletian in 300 traded for 250 lb. of flour. And it was the same in the time of Martial around 100: then it was 1  sestertius a page (note the 40-to-1 inflation)</a:t>
            </a:r>
          </a:p>
          <a:p>
            <a:pPr/>
          </a:p>
          <a:p>
            <a:pPr/>
            <a:r>
              <a:t>The general labor wage then: 2.5 lbs. flour/day, or 0.01 books a day</a:t>
            </a:r>
          </a:p>
          <a:p>
            <a:pPr/>
          </a:p>
          <a:p>
            <a:pPr/>
            <a:r>
              <a:t>The general labor wage now: 120 lbs. flour/day, or 60 books a day, or is it </a:t>
            </a:r>
          </a:p>
          <a:p>
            <a:pPr/>
            <a:r>
              <a:t>6000?</a:t>
            </a:r>
          </a:p>
          <a:p>
            <a:pPr/>
          </a:p>
          <a:p>
            <a:pPr/>
            <a:r>
              <a:t>I have 1000 physical books in my sight right now—that’s enough flour in the time of Diocletian or Martial to feed 3 cohorts of the imperial Roman army for a year. Plus there are all the books I have at my virtual fingertips…</a:t>
            </a:r>
          </a:p>
          <a:p>
            <a:pPr/>
          </a:p>
          <a:p>
            <a:pPr/>
            <a:r>
              <a:t>Standard statistics say we are only 15 times as rich. </a:t>
            </a:r>
          </a:p>
          <a:p>
            <a:pPr/>
          </a:p>
          <a:p>
            <a:pPr/>
            <a:r>
              <a:t>But on the wheat flour standard, a typical California annual household income today would pay the wages of 50 Roman men for a year.</a:t>
            </a:r>
          </a:p>
          <a:p>
            <a:pPr/>
          </a:p>
          <a:p>
            <a:pPr/>
            <a:r>
              <a:t>On the physical book standard, a typical California annual household income today would pay the wages of Roman 1,500 men for a year.</a:t>
            </a:r>
          </a:p>
          <a:p>
            <a:pPr/>
          </a:p>
          <a:p>
            <a:pPr/>
            <a:r>
              <a:t>And on the virtual book standard, a typical California annual household income today is 600,000 times as rich</a:t>
            </a:r>
          </a:p>
          <a:p>
            <a:pPr/>
          </a:p>
          <a:p>
            <a:pPr/>
            <a:r>
              <a:t>Does 15 grossly underestimate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Shape 188"/>
          <p:cNvSpPr/>
          <p:nvPr>
            <p:ph type="sldImg"/>
          </p:nvPr>
        </p:nvSpPr>
        <p:spPr>
          <a:prstGeom prst="rect">
            <a:avLst/>
          </a:prstGeom>
        </p:spPr>
        <p:txBody>
          <a:bodyPr/>
          <a:lstStyle/>
          <a:p>
            <a:pPr/>
          </a:p>
        </p:txBody>
      </p:sp>
      <p:sp>
        <p:nvSpPr>
          <p:cNvPr id="189" name="Shape 189"/>
          <p:cNvSpPr/>
          <p:nvPr>
            <p:ph type="body" sz="quarter" idx="1"/>
          </p:nvPr>
        </p:nvSpPr>
        <p:spPr>
          <a:prstGeom prst="rect">
            <a:avLst/>
          </a:prstGeom>
        </p:spPr>
        <p:txBody>
          <a:bodyPr/>
          <a:lstStyle/>
          <a:p>
            <a:pPr/>
            <a:r>
              <a:t>Today I want to raise the question: might this dizzying picture be an underestimate of the growth acceleration?</a:t>
            </a:r>
          </a:p>
          <a:p>
            <a:pPr/>
          </a:p>
          <a:p>
            <a:pPr/>
            <a:r>
              <a:t>Are these conventional measures at all accurate?</a:t>
            </a:r>
          </a:p>
          <a:p>
            <a:pPr/>
          </a:p>
          <a:p>
            <a:pPr/>
            <a:r>
              <a:t>We have seen enormous changes in relative prices across the centuries. For example, a short printed book today trades for 2 lb. of flour—maybe not today, when flour sells out at the Orinda Safeway on those days they have it by 9:30 AM, but when we are not sheltering in place. But on the other hand, if you have a smartphone and if the book you want is on Project Gutenberg, then a short albeit not printed book has only connectivity, electricity, and battery and charger wear costs—say, 25 cents for consumables and depreciation of the smartphone while you are using it to read the book. That means a book trades for not 2 lbs of flour, but for 1/3 of an ounce of flour.</a:t>
            </a:r>
          </a:p>
          <a:p>
            <a:pPr/>
          </a:p>
          <a:p>
            <a:pPr/>
            <a:r>
              <a:t>At a price of 25 denarii for 100 lines, a short book in the time of the Roman Emperor Diocletian in 300 traded for 250 lb. of flour. And it was the same in the time of Martial around 100: then it was 1  sestertius a page (note the 40-to-1 inflation)</a:t>
            </a:r>
          </a:p>
          <a:p>
            <a:pPr/>
          </a:p>
          <a:p>
            <a:pPr/>
            <a:r>
              <a:t>The general labor wage then: 2.5 lbs. flour/day, or 0.01 books a day</a:t>
            </a:r>
          </a:p>
          <a:p>
            <a:pPr/>
          </a:p>
          <a:p>
            <a:pPr/>
            <a:r>
              <a:t>The general labor wage now: 120 lbs. flour/day, or 60 books a day, or is it </a:t>
            </a:r>
          </a:p>
          <a:p>
            <a:pPr/>
            <a:r>
              <a:t>6000?</a:t>
            </a:r>
          </a:p>
          <a:p>
            <a:pPr/>
          </a:p>
          <a:p>
            <a:pPr/>
            <a:r>
              <a:t>I have 1000 physical books in my sight right now—that’s enough flour in the time of Diocletian or Martial to feed 3 cohorts of the imperial Roman army for a year. Plus there are all the books I have at my virtual fingertips…</a:t>
            </a:r>
          </a:p>
          <a:p>
            <a:pPr/>
          </a:p>
          <a:p>
            <a:pPr/>
            <a:r>
              <a:t>Standard statistics say we are only 15 times as rich. </a:t>
            </a:r>
          </a:p>
          <a:p>
            <a:pPr/>
          </a:p>
          <a:p>
            <a:pPr/>
            <a:r>
              <a:t>But on the wheat flour standard, a typical California annual household income today would pay the wages of 50 Roman men for a year.</a:t>
            </a:r>
          </a:p>
          <a:p>
            <a:pPr/>
          </a:p>
          <a:p>
            <a:pPr/>
            <a:r>
              <a:t>On the physical book standard, a typical California annual household income today would pay the wages of Roman 1,500 men for a year.</a:t>
            </a:r>
          </a:p>
          <a:p>
            <a:pPr/>
          </a:p>
          <a:p>
            <a:pPr/>
            <a:r>
              <a:t>And on the virtual book standard, a typical California annual household income today is 600,000 times as rich</a:t>
            </a:r>
          </a:p>
          <a:p>
            <a:pPr/>
          </a:p>
          <a:p>
            <a:pPr/>
            <a:r>
              <a:t>Does 15 grossly underestimate it?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8700"/>
              </a:lnSpc>
              <a:defRPr sz="5600"/>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97" name="Title Text"/>
          <p:cNvSpPr txBox="1"/>
          <p:nvPr>
            <p:ph type="title"/>
          </p:nvPr>
        </p:nvSpPr>
        <p:spPr>
          <a:xfrm>
            <a:off x="669725" y="312537"/>
            <a:ext cx="7804550" cy="1518050"/>
          </a:xfrm>
          <a:prstGeom prst="rect">
            <a:avLst/>
          </a:prstGeom>
        </p:spPr>
        <p:txBody>
          <a:bodyPr lIns="35716" tIns="35716" rIns="35716" bIns="35716"/>
          <a:lstStyle>
            <a:lvl1pPr defTabSz="457200">
              <a:defRPr>
                <a:uFill>
                  <a:solidFill>
                    <a:srgbClr val="000000"/>
                  </a:solidFill>
                </a:uFill>
              </a:defRPr>
            </a:lvl1pPr>
          </a:lstStyle>
          <a:p>
            <a:pPr/>
            <a:r>
              <a:t>Title Text</a:t>
            </a:r>
          </a:p>
        </p:txBody>
      </p:sp>
      <p:sp>
        <p:nvSpPr>
          <p:cNvPr id="98"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marL="740832" indent="-296332" defTabSz="410763"/>
            <a:lvl3pPr marL="1185332" indent="-296332" defTabSz="410763"/>
            <a:lvl4pPr indent="-296332"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prstGeom prst="rect">
            <a:avLst/>
          </a:prstGeom>
        </p:spPr>
        <p:txBody>
          <a:bodyPr/>
          <a:lstStyle>
            <a:lvl1pPr defTabSz="410764">
              <a:defRPr sz="5600">
                <a:solidFill>
                  <a:srgbClr val="000080"/>
                </a:solidFill>
              </a:defRPr>
            </a:lvl1pPr>
          </a:lstStyle>
          <a:p>
            <a:pPr/>
            <a:r>
              <a:t>Title Text</a:t>
            </a:r>
          </a:p>
        </p:txBody>
      </p:sp>
      <p:sp>
        <p:nvSpPr>
          <p:cNvPr id="3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5" y="312537"/>
            <a:ext cx="7804550" cy="1518050"/>
          </a:xfrm>
          <a:prstGeom prst="rect">
            <a:avLst/>
          </a:prstGeom>
        </p:spPr>
        <p:txBody>
          <a:bodyPr lIns="35716" tIns="35716" rIns="35716" bIns="35716"/>
          <a:lstStyle>
            <a:lvl1pPr defTabSz="410763">
              <a:defRPr sz="5600"/>
            </a:lvl1pPr>
          </a:lstStyle>
          <a:p>
            <a:pPr/>
            <a:r>
              <a:t>Title Text</a:t>
            </a:r>
          </a:p>
        </p:txBody>
      </p:sp>
      <p:sp>
        <p:nvSpPr>
          <p:cNvPr id="44"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marL="740832" indent="-296332" defTabSz="410763"/>
            <a:lvl3pPr marL="1185332" indent="-296332" defTabSz="410763"/>
            <a:lvl4pPr indent="-296332"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sz="5600"/>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61"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lvl1pPr>
          </a:lstStyle>
          <a:p>
            <a:pPr/>
            <a:r>
              <a:t>Title Text</a:t>
            </a:r>
          </a:p>
        </p:txBody>
      </p:sp>
      <p:sp>
        <p:nvSpPr>
          <p:cNvPr id="62"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prstGeom prst="rect">
            <a:avLst/>
          </a:prstGeom>
        </p:spPr>
        <p:txBody>
          <a:bodyPr/>
          <a:lstStyle>
            <a:lvl1pPr>
              <a:defRPr sz="5600">
                <a:solidFill>
                  <a:srgbClr val="000080"/>
                </a:solidFill>
              </a:defRPr>
            </a:lvl1pPr>
          </a:lstStyle>
          <a:p>
            <a:pPr/>
            <a:r>
              <a:t>Title Text</a:t>
            </a:r>
          </a:p>
        </p:txBody>
      </p:sp>
      <p:sp>
        <p:nvSpPr>
          <p:cNvPr id="7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7"/>
            <a:ext cx="7804549" cy="1518050"/>
          </a:xfrm>
          <a:prstGeom prst="rect">
            <a:avLst/>
          </a:prstGeom>
        </p:spPr>
        <p:txBody>
          <a:bodyPr/>
          <a:lstStyle>
            <a:lvl1pPr defTabSz="410764">
              <a:defRPr b="0" sz="5400">
                <a:solidFill>
                  <a:srgbClr val="000000"/>
                </a:solidFill>
                <a:latin typeface="Helvetica Light"/>
                <a:ea typeface="Helvetica Light"/>
                <a:cs typeface="Helvetica Light"/>
                <a:sym typeface="Helvetica Light"/>
              </a:defRPr>
            </a:lvl1pPr>
          </a:lstStyle>
          <a:p>
            <a:pPr/>
            <a:r>
              <a:t>Title Text</a:t>
            </a:r>
          </a:p>
        </p:txBody>
      </p:sp>
      <p:sp>
        <p:nvSpPr>
          <p:cNvPr id="80" name="Body Level One…"/>
          <p:cNvSpPr txBox="1"/>
          <p:nvPr>
            <p:ph type="body" idx="1"/>
          </p:nvPr>
        </p:nvSpPr>
        <p:spPr>
          <a:prstGeom prst="rect">
            <a:avLst/>
          </a:prstGeom>
        </p:spPr>
        <p:txBody>
          <a:bodyPr/>
          <a:lstStyle>
            <a:lvl1pPr marL="271637" indent="-271637">
              <a:defRPr sz="2200"/>
            </a:lvl1pPr>
            <a:lvl2pPr marL="716138" indent="-271638">
              <a:defRPr sz="2200"/>
            </a:lvl2pPr>
            <a:lvl3pPr marL="1160637" indent="-271637">
              <a:defRPr sz="2200"/>
            </a:lvl3pPr>
            <a:lvl4pPr marL="1605137" indent="-271637">
              <a:defRPr sz="2200"/>
            </a:lvl4pPr>
            <a:lvl5pPr marL="2049638" indent="-271638">
              <a:defRPr sz="2200"/>
            </a:lvl5pPr>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7793" y="6505277"/>
            <a:ext cx="239484" cy="236537"/>
          </a:xfrm>
          <a:prstGeom prst="rect">
            <a:avLst/>
          </a:prstGeom>
        </p:spPr>
        <p:txBody>
          <a:bodyPr/>
          <a:lstStyle>
            <a:lvl1pPr>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xmlns:p14="http://schemas.microsoft.com/office/powerpoint/2010/main" spd="med" advClick="1"/>
  <p:txStyles>
    <p:titleStyle>
      <a:lvl1pPr marL="0" marR="0" indent="0" algn="ctr" defTabSz="31218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1pPr>
      <a:lvl2pPr marL="0" marR="0" indent="0" algn="ctr" defTabSz="31218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2pPr>
      <a:lvl3pPr marL="0" marR="0" indent="0" algn="ctr" defTabSz="31218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3pPr>
      <a:lvl4pPr marL="0" marR="0" indent="0" algn="ctr" defTabSz="31218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4pPr>
      <a:lvl5pPr marL="0" marR="0" indent="0" algn="ctr" defTabSz="31218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5pPr>
      <a:lvl6pPr marL="0" marR="0" indent="0" algn="ctr" defTabSz="31218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6pPr>
      <a:lvl7pPr marL="0" marR="0" indent="0" algn="ctr" defTabSz="31218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7pPr>
      <a:lvl8pPr marL="0" marR="0" indent="0" algn="ctr" defTabSz="31218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8pPr>
      <a:lvl9pPr marL="0" marR="0" indent="0" algn="ctr" defTabSz="31218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27.pptx" TargetMode="External"/><Relationship Id="rId3" Type="http://schemas.openxmlformats.org/officeDocument/2006/relationships/hyperlink" Target="https://www.icloud.com/keynote/0oLtY2dZ5V0_8A97uFNTi0oIg"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s://delong.typepad.com/files/allen-geh.pdf" TargetMode="External"/><Relationship Id="rId3" Type="http://schemas.openxmlformats.org/officeDocument/2006/relationships/hyperlink" Target="https://github.com/braddelong/public-files/blob/master/econ-135-lecture-27.pptx"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arxiv.org/pdf/1806.02404.pdf" TargetMode="External"/><Relationship Id="rId3" Type="http://schemas.openxmlformats.org/officeDocument/2006/relationships/image" Target="../media/image1.jpe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icloud.com/keynote/0YKEi7HeOrVGvKYtt9FEqH7nA" TargetMode="External"/><Relationship Id="rId3" Type="http://schemas.openxmlformats.org/officeDocument/2006/relationships/hyperlink" Target="https://github.com/braddelong/public-files/blob/master/coronavirus.pptx" TargetMode="Externa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 Id="rId3" Type="http://schemas.openxmlformats.org/officeDocument/2006/relationships/image" Target="../media/image20.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 Id="rId3" Type="http://schemas.openxmlformats.org/officeDocument/2006/relationships/image" Target="../media/image25.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jimstock.org" TargetMode="External"/><Relationship Id="rId3" Type="http://schemas.openxmlformats.org/officeDocument/2006/relationships/hyperlink" Target="https://drive.google.com/file/d/12MV466ZZy5xHir4xdPhoTrL1oO8CbZU-/view" TargetMode="External"/><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 Id="rId7" Type="http://schemas.openxmlformats.org/officeDocument/2006/relationships/image" Target="../media/image29.png"/><Relationship Id="rId8" Type="http://schemas.openxmlformats.org/officeDocument/2006/relationships/image" Target="../media/image30.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stat.cmu.edu/~cshalizi/dm/20/lectures/special/epidemics.html#(1)" TargetMode="External"/><Relationship Id="rId3" Type="http://schemas.openxmlformats.org/officeDocument/2006/relationships/image" Target="../media/image31.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orthwhile.typepad.com/worthwhile_canadian_initi/2020/03/relative-supply-shocks-unobtainium-walras-law-and-the-coronavirus.html" TargetMode="Externa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orthwhile.typepad.com/worthwhile_canadian_initi/2020/03/relative-supply-shocks-unobtainium-walras-law-and-the-coronavirus.html" TargetMode="External"/></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ft.com/coronavirus-latest" TargetMode="External"/><Relationship Id="rId3" Type="http://schemas.openxmlformats.org/officeDocument/2006/relationships/hyperlink" Target="https://worthwhile.typepad.com/worthwhile_canadian_initi/2020/03/relative-supply-shocks-unobtainium-walras-law-and-the-coronavirus.html" TargetMode="External"/><Relationship Id="rId4" Type="http://schemas.openxmlformats.org/officeDocument/2006/relationships/hyperlink" Target="https://drive.google.com/file/d/12MV466ZZy5xHir4xdPhoTrL1oO8CbZU-/view" TargetMode="External"/><Relationship Id="rId5" Type="http://schemas.openxmlformats.org/officeDocument/2006/relationships/hyperlink" Target="https://ourworldindata.org/coronavirus" TargetMode="External"/><Relationship Id="rId6" Type="http://schemas.openxmlformats.org/officeDocument/2006/relationships/hyperlink" Target="https://www.worldometers.info/coronavirus/" TargetMode="External"/><Relationship Id="rId7" Type="http://schemas.openxmlformats.org/officeDocument/2006/relationships/hyperlink" Target="https://www.ft.com/content/a26fbf7e-48f8-11ea-aeb3-955839e06441" TargetMode="External"/><Relationship Id="rId8" Type="http://schemas.openxmlformats.org/officeDocument/2006/relationships/hyperlink" Target="https://twitter.com/i/lists/1233998285779632128" TargetMode="External"/><Relationship Id="rId9" Type="http://schemas.openxmlformats.org/officeDocument/2006/relationships/hyperlink" Target="http://m.n.nejm.org/nl/jsp/m.jsp?c=%40kxNtXckRDOq8oG0jJvAXsIzN4mPECIPhltxoTSdTU9k%3D&amp;cid=DM89089_NEJM_COVID-19_Newsletter&amp;bid=173498255" TargetMode="External"/></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icloud.com/keynote/0YKEi7HeOrVGvKYtt9FEqH7nA" TargetMode="External"/><Relationship Id="rId3" Type="http://schemas.openxmlformats.org/officeDocument/2006/relationships/hyperlink" Target="https://www.bradford-delong.com/2020/04/coronavirus.html" TargetMode="External"/><Relationship Id="rId4" Type="http://schemas.openxmlformats.org/officeDocument/2006/relationships/hyperlink" Target="https://github.com/braddelong/public-files/blob/master/coronavirus.pptx" TargetMode="External"/><Relationship Id="rId5" Type="http://schemas.openxmlformats.org/officeDocument/2006/relationships/hyperlink" Target="https://github.com/braddelong/public-files/blob/master/coronavirus.pdf" TargetMode="External"/><Relationship Id="rId6" Type="http://schemas.openxmlformats.org/officeDocument/2006/relationships/hyperlink" Target="https://www.typepad.com/site/blogs/6a00e551f08003883400e551f080068834/post/6a00e551f080038834025d9b3bd66a200c/edit" TargetMode="External"/><Relationship Id="rId7" Type="http://schemas.openxmlformats.org/officeDocument/2006/relationships/hyperlink" Target="https://delong.typepad.com/files/2020-04-01-coronavirus.pdf" TargetMode="External"/><Relationship Id="rId8"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2.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tif"/></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Lecture 14:…"/>
          <p:cNvSpPr txBox="1"/>
          <p:nvPr>
            <p:ph type="title" idx="4294967295"/>
          </p:nvPr>
        </p:nvSpPr>
        <p:spPr>
          <a:xfrm>
            <a:off x="277663" y="-1"/>
            <a:ext cx="8572501" cy="2540001"/>
          </a:xfrm>
          <a:prstGeom prst="rect">
            <a:avLst/>
          </a:prstGeom>
        </p:spPr>
        <p:txBody>
          <a:bodyPr lIns="45718" tIns="45718" rIns="45718" bIns="45718"/>
          <a:lstStyle/>
          <a:p>
            <a:pPr defTabSz="406908">
              <a:defRPr sz="5300"/>
            </a:pPr>
            <a:r>
              <a:t>Econ 135: Lecture 27:</a:t>
            </a:r>
          </a:p>
          <a:p>
            <a:pPr defTabSz="406908">
              <a:defRPr sz="5300"/>
            </a:pPr>
            <a:r>
              <a:t>7. Conclusion: Review and Future</a:t>
            </a:r>
          </a:p>
        </p:txBody>
      </p:sp>
      <p:sp>
        <p:nvSpPr>
          <p:cNvPr id="109"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82219">
              <a:spcBef>
                <a:spcPts val="900"/>
              </a:spcBef>
              <a:buSzTx/>
              <a:buFont typeface="Arial"/>
              <a:buNone/>
              <a:defRPr b="1" sz="2945">
                <a:uFill>
                  <a:solidFill>
                    <a:srgbClr val="000000"/>
                  </a:solidFill>
                </a:uFill>
                <a:latin typeface="+mj-lt"/>
                <a:ea typeface="+mj-ea"/>
                <a:cs typeface="+mj-cs"/>
                <a:sym typeface="Helvetica"/>
              </a:defRPr>
            </a:pPr>
          </a:p>
          <a:p>
            <a:pPr marL="0" indent="0" algn="ctr" defTabSz="382219">
              <a:spcBef>
                <a:spcPts val="900"/>
              </a:spcBef>
              <a:buSzTx/>
              <a:buFont typeface="Arial"/>
              <a:buNone/>
              <a:defRPr b="1" sz="2945">
                <a:uFill>
                  <a:solidFill>
                    <a:srgbClr val="000000"/>
                  </a:solidFill>
                </a:uFill>
                <a:latin typeface="+mj-lt"/>
                <a:ea typeface="+mj-ea"/>
                <a:cs typeface="+mj-cs"/>
                <a:sym typeface="Helvetica"/>
              </a:defRPr>
            </a:pPr>
            <a:r>
              <a:t>Brad DeLong</a:t>
            </a:r>
          </a:p>
          <a:p>
            <a:pPr marL="0" indent="0" algn="ctr" defTabSz="382219">
              <a:spcBef>
                <a:spcPts val="900"/>
              </a:spcBef>
              <a:buSzTx/>
              <a:buFont typeface="Arial"/>
              <a:buNone/>
              <a:defRPr sz="1994">
                <a:uFill>
                  <a:solidFill>
                    <a:srgbClr val="000000"/>
                  </a:solidFill>
                </a:uFill>
                <a:latin typeface="+mj-lt"/>
                <a:ea typeface="+mj-ea"/>
                <a:cs typeface="+mj-cs"/>
                <a:sym typeface="Helvetica"/>
              </a:defRPr>
            </a:pPr>
            <a:r>
              <a:t>Department of Economics &amp; Blum Center, U.C. Berkeley; &amp; WCEG</a:t>
            </a:r>
          </a:p>
          <a:p>
            <a:pPr marL="0" indent="0" algn="ctr" defTabSz="382219">
              <a:spcBef>
                <a:spcPts val="900"/>
              </a:spcBef>
              <a:buSzTx/>
              <a:buFont typeface="Arial"/>
              <a:buNone/>
              <a:defRPr sz="1994">
                <a:uFill>
                  <a:solidFill>
                    <a:srgbClr val="000000"/>
                  </a:solidFill>
                </a:uFill>
                <a:latin typeface="+mj-lt"/>
                <a:ea typeface="+mj-ea"/>
                <a:cs typeface="+mj-cs"/>
                <a:sym typeface="Helvetica"/>
              </a:defRPr>
            </a:pPr>
            <a:r>
              <a:t>last revised: Su 2020-04-12</a:t>
            </a:r>
          </a:p>
          <a:p>
            <a:pPr marL="0" indent="0" algn="ctr" defTabSz="382219">
              <a:spcBef>
                <a:spcPts val="900"/>
              </a:spcBef>
              <a:buSzTx/>
              <a:buFont typeface="Arial"/>
              <a:buNone/>
              <a:defRPr sz="1994">
                <a:uFill>
                  <a:solidFill>
                    <a:srgbClr val="000000"/>
                  </a:solidFill>
                </a:uFill>
                <a:latin typeface="+mj-lt"/>
                <a:ea typeface="+mj-ea"/>
                <a:cs typeface="+mj-cs"/>
                <a:sym typeface="Helvetica"/>
              </a:defRPr>
            </a:pPr>
            <a:r>
              <a:t>for presentation: Th 2020-06-06</a:t>
            </a:r>
          </a:p>
          <a:p>
            <a:pPr marL="0" indent="0" algn="ctr" defTabSz="382219">
              <a:spcBef>
                <a:spcPts val="900"/>
              </a:spcBef>
              <a:buSzTx/>
              <a:buFont typeface="Arial"/>
              <a:buNone/>
              <a:defRPr sz="1994">
                <a:uFill>
                  <a:solidFill>
                    <a:srgbClr val="000000"/>
                  </a:solidFill>
                </a:uFill>
                <a:latin typeface="+mj-lt"/>
                <a:ea typeface="+mj-ea"/>
                <a:cs typeface="+mj-cs"/>
                <a:sym typeface="Helvetica"/>
              </a:defRPr>
            </a:pPr>
          </a:p>
          <a:p>
            <a:pPr marL="0" indent="0" algn="ctr" defTabSz="382219">
              <a:spcBef>
                <a:spcPts val="900"/>
              </a:spcBef>
              <a:buSzTx/>
              <a:buFont typeface="Arial"/>
              <a:buNone/>
              <a:defRPr sz="1330">
                <a:uFill>
                  <a:solidFill>
                    <a:srgbClr val="000000"/>
                  </a:solidFill>
                </a:uFill>
                <a:latin typeface="+mj-lt"/>
                <a:ea typeface="+mj-ea"/>
                <a:cs typeface="+mj-cs"/>
                <a:sym typeface="Helvetica"/>
              </a:defRPr>
            </a:pPr>
            <a:r>
              <a:t>Original course by Melissa Dell (Harvard Econ 1342), revised by Brad DeLong</a:t>
            </a:r>
          </a:p>
          <a:p>
            <a:pPr marL="0" indent="0" algn="ctr" defTabSz="382219">
              <a:spcBef>
                <a:spcPts val="900"/>
              </a:spcBef>
              <a:buSzTx/>
              <a:buFont typeface="Arial"/>
              <a:buNone/>
              <a:defRPr sz="1140">
                <a:uFill>
                  <a:solidFill>
                    <a:srgbClr val="000000"/>
                  </a:solidFill>
                </a:uFill>
                <a:latin typeface="+mj-lt"/>
                <a:ea typeface="+mj-ea"/>
                <a:cs typeface="+mj-cs"/>
                <a:sym typeface="Helvetica"/>
              </a:defRPr>
            </a:pPr>
            <a:r>
              <a:rPr sz="1330"/>
              <a:t>&lt;</a:t>
            </a:r>
            <a:r>
              <a:rPr u="sng">
                <a:solidFill>
                  <a:srgbClr val="0000FF"/>
                </a:solidFill>
                <a:uFill>
                  <a:solidFill>
                    <a:srgbClr val="0000FF"/>
                  </a:solidFill>
                </a:uFill>
                <a:hlinkClick r:id="rId2" invalidUrl="" action="" tgtFrame="" tooltip="" history="1" highlightClick="0" endSnd="0"/>
              </a:rPr>
              <a:t>https://github.com/braddelong/public-files/blob/master/econ-135-lecture-27.pptx</a:t>
            </a:r>
            <a:r>
              <a:rPr sz="1330"/>
              <a:t>&gt;</a:t>
            </a:r>
            <a:endParaRPr sz="1330"/>
          </a:p>
          <a:p>
            <a:pPr marL="0" indent="0" algn="ctr" defTabSz="382219">
              <a:spcBef>
                <a:spcPts val="900"/>
              </a:spcBef>
              <a:buSzTx/>
              <a:buFont typeface="Arial"/>
              <a:buNone/>
              <a:defRPr sz="1140">
                <a:uFill>
                  <a:solidFill>
                    <a:srgbClr val="000000"/>
                  </a:solidFill>
                </a:uFill>
                <a:latin typeface="+mj-lt"/>
                <a:ea typeface="+mj-ea"/>
                <a:cs typeface="+mj-cs"/>
                <a:sym typeface="Helvetica"/>
              </a:defRPr>
            </a:pPr>
            <a:r>
              <a:rPr sz="1330"/>
              <a:t>&lt;</a:t>
            </a:r>
            <a:r>
              <a:rPr u="sng">
                <a:solidFill>
                  <a:srgbClr val="0000FF"/>
                </a:solidFill>
                <a:uFill>
                  <a:solidFill>
                    <a:srgbClr val="0000FF"/>
                  </a:solidFill>
                </a:uFill>
                <a:hlinkClick r:id="rId3" invalidUrl="" action="" tgtFrame="" tooltip="" history="1" highlightClick="0" endSnd="0"/>
              </a:rPr>
              <a:t>https://www.icloud.com/keynote/0oLtY2dZ5V0_8A97uFNTi0oIg</a:t>
            </a:r>
            <a:r>
              <a:rPr sz="1330"/>
              <a:t>&gt;</a:t>
            </a:r>
            <a:endParaRPr sz="1330"/>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The Eagle’s-Eye View"/>
          <p:cNvSpPr txBox="1"/>
          <p:nvPr>
            <p:ph type="title" idx="4294967295"/>
          </p:nvPr>
        </p:nvSpPr>
        <p:spPr>
          <a:xfrm>
            <a:off x="127000" y="11097"/>
            <a:ext cx="8890000" cy="1270001"/>
          </a:xfrm>
          <a:prstGeom prst="rect">
            <a:avLst/>
          </a:prstGeom>
        </p:spPr>
        <p:txBody>
          <a:bodyPr lIns="45718" tIns="45718" rIns="45718" bIns="45718"/>
          <a:lstStyle>
            <a:lvl1pPr defTabSz="225920">
              <a:defRPr sz="4400">
                <a:solidFill>
                  <a:srgbClr val="000080"/>
                </a:solidFill>
              </a:defRPr>
            </a:lvl1pPr>
          </a:lstStyle>
          <a:p>
            <a:pPr/>
            <a:r>
              <a:t>The Great Divergence since 1820</a:t>
            </a:r>
          </a:p>
        </p:txBody>
      </p:sp>
      <p:sp>
        <p:nvSpPr>
          <p:cNvPr id="163" name="Three accelerations:…"/>
          <p:cNvSpPr txBox="1"/>
          <p:nvPr>
            <p:ph type="body" sz="half" idx="4294967295"/>
          </p:nvPr>
        </p:nvSpPr>
        <p:spPr>
          <a:xfrm>
            <a:off x="127000" y="1359174"/>
            <a:ext cx="3936221" cy="5080001"/>
          </a:xfrm>
          <a:prstGeom prst="rect">
            <a:avLst/>
          </a:prstGeom>
        </p:spPr>
        <p:txBody>
          <a:bodyPr lIns="45718" tIns="45718" rIns="45718" bIns="45718" anchor="t"/>
          <a:lstStyle/>
          <a:p>
            <a:pPr marL="0" indent="0" defTabSz="358444">
              <a:spcBef>
                <a:spcPts val="900"/>
              </a:spcBef>
              <a:buSzTx/>
              <a:buNone/>
              <a:defRPr b="1">
                <a:uFill>
                  <a:solidFill>
                    <a:srgbClr val="000000"/>
                  </a:solidFill>
                </a:uFill>
                <a:latin typeface="+mj-lt"/>
                <a:ea typeface="+mj-ea"/>
                <a:cs typeface="+mj-cs"/>
                <a:sym typeface="Helvetica"/>
              </a:defRPr>
            </a:pPr>
            <a:r>
              <a:t>Countries x 3 richer in 1820 are x 15 richer today:</a:t>
            </a:r>
          </a:p>
          <a:p>
            <a:pPr marL="226828" indent="-226828" defTabSz="358444">
              <a:spcBef>
                <a:spcPts val="900"/>
              </a:spcBef>
              <a:buSzPct val="100000"/>
              <a:buFont typeface="Arial"/>
              <a:defRPr sz="1920">
                <a:uFill>
                  <a:solidFill>
                    <a:srgbClr val="000000"/>
                  </a:solidFill>
                </a:uFill>
                <a:latin typeface="Times New Roman"/>
                <a:ea typeface="Times New Roman"/>
                <a:cs typeface="Times New Roman"/>
                <a:sym typeface="Times New Roman"/>
              </a:defRPr>
            </a:pPr>
            <a:r>
              <a:t>With East Asia being the only region that has significantly and strikingly broken the curve</a:t>
            </a:r>
          </a:p>
          <a:p>
            <a:pPr marL="226828" indent="-226828" defTabSz="358444">
              <a:spcBef>
                <a:spcPts val="900"/>
              </a:spcBef>
              <a:buSzPct val="100000"/>
              <a:buFont typeface="Arial"/>
              <a:defRPr sz="1920">
                <a:uFill>
                  <a:solidFill>
                    <a:srgbClr val="000000"/>
                  </a:solidFill>
                </a:uFill>
                <a:latin typeface="Times New Roman"/>
                <a:ea typeface="Times New Roman"/>
                <a:cs typeface="Times New Roman"/>
                <a:sym typeface="Times New Roman"/>
              </a:defRPr>
            </a:pPr>
            <a:r>
              <a:t>And North America a secondary outlier</a:t>
            </a:r>
          </a:p>
          <a:p>
            <a:pPr lvl="1" marL="585272" indent="-226828" defTabSz="358444">
              <a:spcBef>
                <a:spcPts val="900"/>
              </a:spcBef>
              <a:buSzPct val="100000"/>
              <a:buFont typeface="Arial"/>
              <a:defRPr sz="1920">
                <a:uFill>
                  <a:solidFill>
                    <a:srgbClr val="000000"/>
                  </a:solidFill>
                </a:uFill>
                <a:latin typeface="Times New Roman"/>
                <a:ea typeface="Times New Roman"/>
                <a:cs typeface="Times New Roman"/>
                <a:sym typeface="Times New Roman"/>
              </a:defRPr>
            </a:pPr>
            <a:r>
              <a:t>Britain falls behind</a:t>
            </a:r>
          </a:p>
          <a:p>
            <a:pPr marL="226828" indent="-226828" defTabSz="358444">
              <a:spcBef>
                <a:spcPts val="900"/>
              </a:spcBef>
              <a:buSzPct val="100000"/>
              <a:buFont typeface="Arial"/>
              <a:defRPr sz="1920">
                <a:uFill>
                  <a:solidFill>
                    <a:srgbClr val="000000"/>
                  </a:solidFill>
                </a:uFill>
                <a:latin typeface="Times New Roman"/>
                <a:ea typeface="Times New Roman"/>
                <a:cs typeface="Times New Roman"/>
                <a:sym typeface="Times New Roman"/>
              </a:defRPr>
            </a:pPr>
            <a:r>
              <a:t>Hard to believe that this is some underlying factors showing through</a:t>
            </a:r>
          </a:p>
          <a:p>
            <a:pPr marL="226828" indent="-226828" defTabSz="358444">
              <a:spcBef>
                <a:spcPts val="900"/>
              </a:spcBef>
              <a:buSzPct val="100000"/>
              <a:buFont typeface="Arial"/>
              <a:defRPr sz="1920">
                <a:uFill>
                  <a:solidFill>
                    <a:srgbClr val="000000"/>
                  </a:solidFill>
                </a:uFill>
                <a:latin typeface="Times New Roman"/>
                <a:ea typeface="Times New Roman"/>
                <a:cs typeface="Times New Roman"/>
                <a:sym typeface="Times New Roman"/>
              </a:defRPr>
            </a:pPr>
            <a:r>
              <a:t>Instead, being poor must have set in motion processes to make you poorer</a:t>
            </a:r>
          </a:p>
          <a:p>
            <a:pPr marL="226828" indent="-226828" defTabSz="358444">
              <a:spcBef>
                <a:spcPts val="900"/>
              </a:spcBef>
              <a:buSzPct val="100000"/>
              <a:buFont typeface="Arial"/>
              <a:defRPr sz="1920">
                <a:uFill>
                  <a:solidFill>
                    <a:srgbClr val="000000"/>
                  </a:solidFill>
                </a:uFill>
                <a:latin typeface="Times New Roman"/>
                <a:ea typeface="Times New Roman"/>
                <a:cs typeface="Times New Roman"/>
                <a:sym typeface="Times New Roman"/>
              </a:defRPr>
            </a:pPr>
            <a:r>
              <a:t>What were they?</a:t>
            </a:r>
          </a:p>
        </p:txBody>
      </p:sp>
      <p:sp>
        <p:nvSpPr>
          <p:cNvPr id="164" name="Three accelerations:…"/>
          <p:cNvSpPr txBox="1"/>
          <p:nvPr/>
        </p:nvSpPr>
        <p:spPr>
          <a:xfrm>
            <a:off x="-10050" y="6517252"/>
            <a:ext cx="549833"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2:00</a:t>
            </a:r>
          </a:p>
        </p:txBody>
      </p:sp>
      <p:pic>
        <p:nvPicPr>
          <p:cNvPr id="165" name="Image" descr="Image"/>
          <p:cNvPicPr>
            <a:picLocks noChangeAspect="1"/>
          </p:cNvPicPr>
          <p:nvPr/>
        </p:nvPicPr>
        <p:blipFill>
          <a:blip r:embed="rId3">
            <a:extLst/>
          </a:blip>
          <a:stretch>
            <a:fillRect/>
          </a:stretch>
        </p:blipFill>
        <p:spPr>
          <a:xfrm>
            <a:off x="4225530" y="1359174"/>
            <a:ext cx="4978401" cy="37846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The Eagle’s-Eye View"/>
          <p:cNvSpPr txBox="1"/>
          <p:nvPr>
            <p:ph type="title" idx="4294967295"/>
          </p:nvPr>
        </p:nvSpPr>
        <p:spPr>
          <a:xfrm>
            <a:off x="127000" y="11097"/>
            <a:ext cx="8890000" cy="1270001"/>
          </a:xfrm>
          <a:prstGeom prst="rect">
            <a:avLst/>
          </a:prstGeom>
        </p:spPr>
        <p:txBody>
          <a:bodyPr lIns="45718" tIns="45718" rIns="45718" bIns="45718"/>
          <a:lstStyle>
            <a:lvl1pPr defTabSz="394334">
              <a:defRPr sz="7679">
                <a:solidFill>
                  <a:srgbClr val="000080"/>
                </a:solidFill>
              </a:defRPr>
            </a:lvl1pPr>
          </a:lstStyle>
          <a:p>
            <a:pPr/>
            <a:r>
              <a:t>Allen’s Numbers</a:t>
            </a:r>
          </a:p>
        </p:txBody>
      </p:sp>
      <p:sp>
        <p:nvSpPr>
          <p:cNvPr id="170" name="Three accelerations:…"/>
          <p:cNvSpPr txBox="1"/>
          <p:nvPr>
            <p:ph type="body" sz="half" idx="4294967295"/>
          </p:nvPr>
        </p:nvSpPr>
        <p:spPr>
          <a:xfrm>
            <a:off x="127000" y="1359174"/>
            <a:ext cx="3971792" cy="5080001"/>
          </a:xfrm>
          <a:prstGeom prst="rect">
            <a:avLst/>
          </a:prstGeom>
        </p:spPr>
        <p:txBody>
          <a:bodyPr lIns="45718" tIns="45718" rIns="45718" bIns="45718" anchor="t"/>
          <a:lstStyle/>
          <a:p>
            <a:pPr marL="0" indent="0" defTabSz="448055">
              <a:spcBef>
                <a:spcPts val="1200"/>
              </a:spcBef>
              <a:buSzTx/>
              <a:buNone/>
              <a:defRPr b="1" sz="3000">
                <a:uFill>
                  <a:solidFill>
                    <a:srgbClr val="000000"/>
                  </a:solidFill>
                </a:uFill>
                <a:latin typeface="+mj-lt"/>
                <a:ea typeface="+mj-ea"/>
                <a:cs typeface="+mj-cs"/>
                <a:sym typeface="Helvetica"/>
              </a:defRPr>
            </a:pPr>
            <a:r>
              <a:t>The degree of fit is remarkable:</a:t>
            </a:r>
          </a:p>
          <a:p>
            <a:pPr marL="283535"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As said before, the Pacific rim, North America, &amp; Britain are the only significant outliers here…</a:t>
            </a:r>
          </a:p>
          <a:p>
            <a:pPr marL="283535"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Otherwise, differences scale up:</a:t>
            </a:r>
          </a:p>
          <a:p>
            <a:pPr lvl="1" marL="731591"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Threefold becomes fifteenfold</a:t>
            </a:r>
          </a:p>
          <a:p>
            <a:pPr lvl="1" marL="731591"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Twofold becomes four fold</a:t>
            </a:r>
          </a:p>
        </p:txBody>
      </p:sp>
      <p:sp>
        <p:nvSpPr>
          <p:cNvPr id="171" name="Three accelerations:…"/>
          <p:cNvSpPr txBox="1"/>
          <p:nvPr/>
        </p:nvSpPr>
        <p:spPr>
          <a:xfrm>
            <a:off x="-10050" y="6517252"/>
            <a:ext cx="549833"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2:00</a:t>
            </a:r>
          </a:p>
        </p:txBody>
      </p:sp>
      <p:pic>
        <p:nvPicPr>
          <p:cNvPr id="172" name="Image" descr="Image"/>
          <p:cNvPicPr>
            <a:picLocks noChangeAspect="1"/>
          </p:cNvPicPr>
          <p:nvPr/>
        </p:nvPicPr>
        <p:blipFill>
          <a:blip r:embed="rId3">
            <a:extLst/>
          </a:blip>
          <a:stretch>
            <a:fillRect/>
          </a:stretch>
        </p:blipFill>
        <p:spPr>
          <a:xfrm>
            <a:off x="4183710" y="3909256"/>
            <a:ext cx="4952369" cy="2538364"/>
          </a:xfrm>
          <a:prstGeom prst="rect">
            <a:avLst/>
          </a:prstGeom>
          <a:ln w="12700">
            <a:miter lim="400000"/>
          </a:ln>
        </p:spPr>
      </p:pic>
      <p:pic>
        <p:nvPicPr>
          <p:cNvPr id="173" name="Image" descr="Image"/>
          <p:cNvPicPr>
            <a:picLocks noChangeAspect="1"/>
          </p:cNvPicPr>
          <p:nvPr/>
        </p:nvPicPr>
        <p:blipFill>
          <a:blip r:embed="rId4">
            <a:extLst/>
          </a:blip>
          <a:stretch>
            <a:fillRect/>
          </a:stretch>
        </p:blipFill>
        <p:spPr>
          <a:xfrm>
            <a:off x="4183710" y="1196494"/>
            <a:ext cx="4952369" cy="264809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The Eagle’s-Eye View"/>
          <p:cNvSpPr txBox="1"/>
          <p:nvPr>
            <p:ph type="title" idx="4294967295"/>
          </p:nvPr>
        </p:nvSpPr>
        <p:spPr>
          <a:xfrm>
            <a:off x="127000" y="11097"/>
            <a:ext cx="8890000" cy="1270001"/>
          </a:xfrm>
          <a:prstGeom prst="rect">
            <a:avLst/>
          </a:prstGeom>
        </p:spPr>
        <p:txBody>
          <a:bodyPr lIns="45718" tIns="45718" rIns="45718" bIns="45718"/>
          <a:lstStyle>
            <a:lvl1pPr defTabSz="193059">
              <a:defRPr sz="3759">
                <a:solidFill>
                  <a:srgbClr val="000080"/>
                </a:solidFill>
              </a:defRPr>
            </a:lvl1pPr>
          </a:lstStyle>
          <a:p>
            <a:pPr/>
            <a:r>
              <a:t>The Rise (and Fall) of British and Then American Manufacturing</a:t>
            </a:r>
          </a:p>
        </p:txBody>
      </p:sp>
      <p:sp>
        <p:nvSpPr>
          <p:cNvPr id="178" name="Three accelerations:…"/>
          <p:cNvSpPr txBox="1"/>
          <p:nvPr>
            <p:ph type="body" sz="half" idx="4294967295"/>
          </p:nvPr>
        </p:nvSpPr>
        <p:spPr>
          <a:xfrm>
            <a:off x="127000" y="1359174"/>
            <a:ext cx="3900207" cy="5080001"/>
          </a:xfrm>
          <a:prstGeom prst="rect">
            <a:avLst/>
          </a:prstGeom>
        </p:spPr>
        <p:txBody>
          <a:bodyPr lIns="45718" tIns="45718" rIns="45718" bIns="45718" anchor="t"/>
          <a:lstStyle/>
          <a:p>
            <a:pPr marL="0" indent="0" defTabSz="412210">
              <a:spcBef>
                <a:spcPts val="1100"/>
              </a:spcBef>
              <a:buSzTx/>
              <a:buNone/>
              <a:defRPr b="1" sz="2760">
                <a:uFill>
                  <a:solidFill>
                    <a:srgbClr val="000000"/>
                  </a:solidFill>
                </a:uFill>
                <a:latin typeface="+mj-lt"/>
                <a:ea typeface="+mj-ea"/>
                <a:cs typeface="+mj-cs"/>
                <a:sym typeface="Helvetica"/>
              </a:defRPr>
            </a:pPr>
            <a:r>
              <a:t>Industrial technology’s flourishing:</a:t>
            </a:r>
          </a:p>
          <a:p>
            <a:pPr marL="260852" indent="-260852" defTabSz="412210">
              <a:spcBef>
                <a:spcPts val="1100"/>
              </a:spcBef>
              <a:buSzPct val="100000"/>
              <a:buFont typeface="Arial"/>
              <a:defRPr sz="2208">
                <a:uFill>
                  <a:solidFill>
                    <a:srgbClr val="000000"/>
                  </a:solidFill>
                </a:uFill>
                <a:latin typeface="Times New Roman"/>
                <a:ea typeface="Times New Roman"/>
                <a:cs typeface="Times New Roman"/>
                <a:sym typeface="Times New Roman"/>
              </a:defRPr>
            </a:pPr>
            <a:r>
              <a:t>Came first in one place: Britain</a:t>
            </a:r>
          </a:p>
          <a:p>
            <a:pPr marL="260852" indent="-260852" defTabSz="412210">
              <a:spcBef>
                <a:spcPts val="1100"/>
              </a:spcBef>
              <a:buSzPct val="100000"/>
              <a:buFont typeface="Arial"/>
              <a:defRPr sz="2208">
                <a:uFill>
                  <a:solidFill>
                    <a:srgbClr val="000000"/>
                  </a:solidFill>
                </a:uFill>
                <a:latin typeface="Times New Roman"/>
                <a:ea typeface="Times New Roman"/>
                <a:cs typeface="Times New Roman"/>
                <a:sym typeface="Times New Roman"/>
              </a:defRPr>
            </a:pPr>
            <a:r>
              <a:t>Then in a second place: America</a:t>
            </a:r>
          </a:p>
          <a:p>
            <a:pPr marL="260852" indent="-260852" defTabSz="412210">
              <a:spcBef>
                <a:spcPts val="1100"/>
              </a:spcBef>
              <a:buSzPct val="100000"/>
              <a:buFont typeface="Arial"/>
              <a:defRPr sz="2208">
                <a:uFill>
                  <a:solidFill>
                    <a:srgbClr val="000000"/>
                  </a:solidFill>
                </a:uFill>
                <a:latin typeface="Times New Roman"/>
                <a:ea typeface="Times New Roman"/>
                <a:cs typeface="Times New Roman"/>
                <a:sym typeface="Times New Roman"/>
              </a:defRPr>
            </a:pPr>
            <a:r>
              <a:t>The pre-1870 destruction of China’s and India’s relative manufacturing position</a:t>
            </a:r>
          </a:p>
          <a:p>
            <a:pPr marL="260852" indent="-260852" defTabSz="412210">
              <a:spcBef>
                <a:spcPts val="1100"/>
              </a:spcBef>
              <a:buSzPct val="100000"/>
              <a:buFont typeface="Arial"/>
              <a:defRPr sz="2208">
                <a:uFill>
                  <a:solidFill>
                    <a:srgbClr val="000000"/>
                  </a:solidFill>
                </a:uFill>
                <a:latin typeface="Times New Roman"/>
                <a:ea typeface="Times New Roman"/>
                <a:cs typeface="Times New Roman"/>
                <a:sym typeface="Times New Roman"/>
              </a:defRPr>
            </a:pPr>
            <a:r>
              <a:t>The post-1990 Chinese recovery</a:t>
            </a:r>
          </a:p>
          <a:p>
            <a:pPr lvl="1" marL="673063" indent="-260852" defTabSz="412210">
              <a:spcBef>
                <a:spcPts val="1100"/>
              </a:spcBef>
              <a:buSzPct val="100000"/>
              <a:buFont typeface="Arial"/>
              <a:defRPr sz="2208">
                <a:uFill>
                  <a:solidFill>
                    <a:srgbClr val="000000"/>
                  </a:solidFill>
                </a:uFill>
                <a:latin typeface="Times New Roman"/>
                <a:ea typeface="Times New Roman"/>
                <a:cs typeface="Times New Roman"/>
                <a:sym typeface="Times New Roman"/>
              </a:defRPr>
            </a:pPr>
            <a:r>
              <a:t>But India has not recovered</a:t>
            </a:r>
          </a:p>
        </p:txBody>
      </p:sp>
      <p:sp>
        <p:nvSpPr>
          <p:cNvPr id="179" name="Three accelerations:…"/>
          <p:cNvSpPr txBox="1"/>
          <p:nvPr/>
        </p:nvSpPr>
        <p:spPr>
          <a:xfrm>
            <a:off x="-10050" y="6517252"/>
            <a:ext cx="549833"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2:00</a:t>
            </a:r>
          </a:p>
        </p:txBody>
      </p:sp>
      <p:pic>
        <p:nvPicPr>
          <p:cNvPr id="180" name="Image" descr="Image"/>
          <p:cNvPicPr>
            <a:picLocks noChangeAspect="1"/>
          </p:cNvPicPr>
          <p:nvPr/>
        </p:nvPicPr>
        <p:blipFill>
          <a:blip r:embed="rId3">
            <a:extLst/>
          </a:blip>
          <a:stretch>
            <a:fillRect/>
          </a:stretch>
        </p:blipFill>
        <p:spPr>
          <a:xfrm>
            <a:off x="-376987" y="1359174"/>
            <a:ext cx="9339163" cy="4302635"/>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The Eagle’s-Eye View"/>
          <p:cNvSpPr txBox="1"/>
          <p:nvPr>
            <p:ph type="title" idx="4294967295"/>
          </p:nvPr>
        </p:nvSpPr>
        <p:spPr>
          <a:xfrm>
            <a:off x="127000" y="11097"/>
            <a:ext cx="8890000" cy="1270001"/>
          </a:xfrm>
          <a:prstGeom prst="rect">
            <a:avLst/>
          </a:prstGeom>
        </p:spPr>
        <p:txBody>
          <a:bodyPr lIns="45718" tIns="45718" rIns="45718" bIns="45718"/>
          <a:lstStyle>
            <a:lvl1pPr defTabSz="193059">
              <a:defRPr sz="3759">
                <a:solidFill>
                  <a:srgbClr val="000080"/>
                </a:solidFill>
              </a:defRPr>
            </a:lvl1pPr>
          </a:lstStyle>
          <a:p>
            <a:pPr/>
            <a:r>
              <a:t>Does Allen Have an Explanation of Why the Poor Are Still Poor?</a:t>
            </a:r>
          </a:p>
        </p:txBody>
      </p:sp>
      <p:sp>
        <p:nvSpPr>
          <p:cNvPr id="185" name="Three accelerations:…"/>
          <p:cNvSpPr txBox="1"/>
          <p:nvPr>
            <p:ph type="body" sz="half" idx="4294967295"/>
          </p:nvPr>
        </p:nvSpPr>
        <p:spPr>
          <a:xfrm>
            <a:off x="127000" y="1359174"/>
            <a:ext cx="4051271" cy="5080001"/>
          </a:xfrm>
          <a:prstGeom prst="rect">
            <a:avLst/>
          </a:prstGeom>
        </p:spPr>
        <p:txBody>
          <a:bodyPr lIns="45718" tIns="45718" rIns="45718" bIns="45718" anchor="t"/>
          <a:lstStyle/>
          <a:p>
            <a:pPr marL="0" indent="0" defTabSz="448055">
              <a:spcBef>
                <a:spcPts val="1200"/>
              </a:spcBef>
              <a:buSzTx/>
              <a:buNone/>
              <a:defRPr b="1" sz="3000">
                <a:uFill>
                  <a:solidFill>
                    <a:srgbClr val="000000"/>
                  </a:solidFill>
                </a:uFill>
                <a:latin typeface="+mj-lt"/>
                <a:ea typeface="+mj-ea"/>
                <a:cs typeface="+mj-cs"/>
                <a:sym typeface="Helvetica"/>
              </a:defRPr>
            </a:pPr>
            <a:r>
              <a:t>Not really:</a:t>
            </a:r>
          </a:p>
          <a:p>
            <a:pPr marL="283535"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He points to the capital-productivity correlation</a:t>
            </a:r>
          </a:p>
          <a:p>
            <a:pPr marL="283535"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But much of it is endogenous</a:t>
            </a:r>
          </a:p>
          <a:p>
            <a:pPr marL="283535"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It is much too strong to be causal</a:t>
            </a:r>
          </a:p>
          <a:p>
            <a:pPr lvl="1" marL="731591"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Should be 1-3, not 1-1…</a:t>
            </a:r>
          </a:p>
        </p:txBody>
      </p:sp>
      <p:sp>
        <p:nvSpPr>
          <p:cNvPr id="186" name="Three accelerations:…"/>
          <p:cNvSpPr txBox="1"/>
          <p:nvPr/>
        </p:nvSpPr>
        <p:spPr>
          <a:xfrm>
            <a:off x="-10050" y="6517252"/>
            <a:ext cx="549833"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2:00</a:t>
            </a:r>
          </a:p>
        </p:txBody>
      </p:sp>
      <p:pic>
        <p:nvPicPr>
          <p:cNvPr id="187" name="Image" descr="Image"/>
          <p:cNvPicPr>
            <a:picLocks noChangeAspect="1"/>
          </p:cNvPicPr>
          <p:nvPr/>
        </p:nvPicPr>
        <p:blipFill>
          <a:blip r:embed="rId3">
            <a:extLst/>
          </a:blip>
          <a:stretch>
            <a:fillRect/>
          </a:stretch>
        </p:blipFill>
        <p:spPr>
          <a:xfrm>
            <a:off x="4231414" y="1455076"/>
            <a:ext cx="4902201" cy="3632201"/>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The Eagle’s-Eye View"/>
          <p:cNvSpPr txBox="1"/>
          <p:nvPr>
            <p:ph type="title" idx="4294967295"/>
          </p:nvPr>
        </p:nvSpPr>
        <p:spPr>
          <a:xfrm>
            <a:off x="127000" y="11097"/>
            <a:ext cx="8890000" cy="1270001"/>
          </a:xfrm>
          <a:prstGeom prst="rect">
            <a:avLst/>
          </a:prstGeom>
        </p:spPr>
        <p:txBody>
          <a:bodyPr lIns="45718" tIns="45718" rIns="45718" bIns="45718"/>
          <a:lstStyle>
            <a:lvl1pPr defTabSz="193059">
              <a:defRPr sz="3759">
                <a:solidFill>
                  <a:srgbClr val="000080"/>
                </a:solidFill>
              </a:defRPr>
            </a:lvl1pPr>
          </a:lstStyle>
          <a:p>
            <a:pPr/>
            <a:r>
              <a:t>Northwest Europe Had a Substantial Edge from 1725</a:t>
            </a:r>
          </a:p>
        </p:txBody>
      </p:sp>
      <p:sp>
        <p:nvSpPr>
          <p:cNvPr id="192" name="Three accelerations:…"/>
          <p:cNvSpPr txBox="1"/>
          <p:nvPr>
            <p:ph type="body" sz="half" idx="4294967295"/>
          </p:nvPr>
        </p:nvSpPr>
        <p:spPr>
          <a:xfrm>
            <a:off x="127000" y="1359174"/>
            <a:ext cx="3900355" cy="5080001"/>
          </a:xfrm>
          <a:prstGeom prst="rect">
            <a:avLst/>
          </a:prstGeom>
        </p:spPr>
        <p:txBody>
          <a:bodyPr lIns="45718" tIns="45718" rIns="45718" bIns="45718" anchor="t"/>
          <a:lstStyle/>
          <a:p>
            <a:pPr marL="0" indent="0" defTabSz="448055">
              <a:spcBef>
                <a:spcPts val="1200"/>
              </a:spcBef>
              <a:buSzTx/>
              <a:buNone/>
              <a:defRPr b="1" sz="3000">
                <a:uFill>
                  <a:solidFill>
                    <a:srgbClr val="000000"/>
                  </a:solidFill>
                </a:uFill>
                <a:latin typeface="+mj-lt"/>
                <a:ea typeface="+mj-ea"/>
                <a:cs typeface="+mj-cs"/>
                <a:sym typeface="Helvetica"/>
              </a:defRPr>
            </a:pPr>
            <a:r>
              <a:t>Not the European marriage pattern:</a:t>
            </a:r>
          </a:p>
          <a:p>
            <a:pPr marL="283535"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More easily traced to mercantile prosperity than to anything else</a:t>
            </a:r>
          </a:p>
          <a:p>
            <a:pPr marL="283535"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And it is that boost that then ramified substantially…</a:t>
            </a:r>
          </a:p>
        </p:txBody>
      </p:sp>
      <p:sp>
        <p:nvSpPr>
          <p:cNvPr id="193" name="Three accelerations:…"/>
          <p:cNvSpPr txBox="1"/>
          <p:nvPr/>
        </p:nvSpPr>
        <p:spPr>
          <a:xfrm>
            <a:off x="-10050" y="6517252"/>
            <a:ext cx="549833"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2:00</a:t>
            </a:r>
          </a:p>
        </p:txBody>
      </p:sp>
      <p:pic>
        <p:nvPicPr>
          <p:cNvPr id="194" name="Image" descr="Image"/>
          <p:cNvPicPr>
            <a:picLocks noChangeAspect="1"/>
          </p:cNvPicPr>
          <p:nvPr/>
        </p:nvPicPr>
        <p:blipFill>
          <a:blip r:embed="rId3">
            <a:extLst/>
          </a:blip>
          <a:stretch>
            <a:fillRect/>
          </a:stretch>
        </p:blipFill>
        <p:spPr>
          <a:xfrm>
            <a:off x="4044891" y="1261558"/>
            <a:ext cx="4915980" cy="3893696"/>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The Eagle’s-Eye View"/>
          <p:cNvSpPr txBox="1"/>
          <p:nvPr>
            <p:ph type="title" idx="4294967295"/>
          </p:nvPr>
        </p:nvSpPr>
        <p:spPr>
          <a:xfrm>
            <a:off x="127000" y="11097"/>
            <a:ext cx="8890000" cy="1270001"/>
          </a:xfrm>
          <a:prstGeom prst="rect">
            <a:avLst/>
          </a:prstGeom>
        </p:spPr>
        <p:txBody>
          <a:bodyPr lIns="45718" tIns="45718" rIns="45718" bIns="45718"/>
          <a:lstStyle>
            <a:lvl1pPr defTabSz="258781">
              <a:defRPr sz="5040">
                <a:solidFill>
                  <a:srgbClr val="000080"/>
                </a:solidFill>
              </a:defRPr>
            </a:lvl1pPr>
          </a:lstStyle>
          <a:p>
            <a:pPr/>
            <a:r>
              <a:t>Human Capital as a Key Link</a:t>
            </a:r>
          </a:p>
        </p:txBody>
      </p:sp>
      <p:sp>
        <p:nvSpPr>
          <p:cNvPr id="199" name="Three accelerations:…"/>
          <p:cNvSpPr txBox="1"/>
          <p:nvPr>
            <p:ph type="body" sz="half" idx="4294967295"/>
          </p:nvPr>
        </p:nvSpPr>
        <p:spPr>
          <a:xfrm>
            <a:off x="127000" y="1359174"/>
            <a:ext cx="4421345" cy="5080001"/>
          </a:xfrm>
          <a:prstGeom prst="rect">
            <a:avLst/>
          </a:prstGeom>
        </p:spPr>
        <p:txBody>
          <a:bodyPr lIns="45718" tIns="45718" rIns="45718" bIns="45718" anchor="t"/>
          <a:lstStyle/>
          <a:p>
            <a:pPr marL="0" indent="0" defTabSz="443574">
              <a:spcBef>
                <a:spcPts val="1100"/>
              </a:spcBef>
              <a:buSzTx/>
              <a:buNone/>
              <a:defRPr b="1" sz="2970">
                <a:uFill>
                  <a:solidFill>
                    <a:srgbClr val="000000"/>
                  </a:solidFill>
                </a:uFill>
                <a:latin typeface="+mj-lt"/>
                <a:ea typeface="+mj-ea"/>
                <a:cs typeface="+mj-cs"/>
                <a:sym typeface="Helvetica"/>
              </a:defRPr>
            </a:pPr>
            <a:r>
              <a:t>Putting a large chunk of your population in school by itself made up for a number of sins:</a:t>
            </a:r>
          </a:p>
          <a:p>
            <a:pPr marL="280699" indent="-280699" defTabSz="443574">
              <a:spcBef>
                <a:spcPts val="1100"/>
              </a:spcBef>
              <a:buSzPct val="100000"/>
              <a:buFont typeface="Arial"/>
              <a:defRPr sz="2376">
                <a:uFill>
                  <a:solidFill>
                    <a:srgbClr val="000000"/>
                  </a:solidFill>
                </a:uFill>
                <a:latin typeface="Times New Roman"/>
                <a:ea typeface="Times New Roman"/>
                <a:cs typeface="Times New Roman"/>
                <a:sym typeface="Times New Roman"/>
              </a:defRPr>
            </a:pPr>
            <a:r>
              <a:t>But colonies could not do so</a:t>
            </a:r>
          </a:p>
          <a:p>
            <a:pPr marL="280699" indent="-280699" defTabSz="443574">
              <a:spcBef>
                <a:spcPts val="1100"/>
              </a:spcBef>
              <a:buSzPct val="100000"/>
              <a:buFont typeface="Arial"/>
              <a:defRPr sz="2376">
                <a:uFill>
                  <a:solidFill>
                    <a:srgbClr val="000000"/>
                  </a:solidFill>
                </a:uFill>
                <a:latin typeface="Times New Roman"/>
                <a:ea typeface="Times New Roman"/>
                <a:cs typeface="Times New Roman"/>
                <a:sym typeface="Times New Roman"/>
              </a:defRPr>
            </a:pPr>
            <a:r>
              <a:t>And Islamic countries were late in doing so—especially as far as girls were concerned</a:t>
            </a:r>
          </a:p>
          <a:p>
            <a:pPr marL="280699" indent="-280699" defTabSz="443574">
              <a:spcBef>
                <a:spcPts val="1100"/>
              </a:spcBef>
              <a:buSzPct val="100000"/>
              <a:buFont typeface="Arial"/>
              <a:defRPr sz="2376">
                <a:uFill>
                  <a:solidFill>
                    <a:srgbClr val="000000"/>
                  </a:solidFill>
                </a:uFill>
                <a:latin typeface="Times New Roman"/>
                <a:ea typeface="Times New Roman"/>
                <a:cs typeface="Times New Roman"/>
                <a:sym typeface="Times New Roman"/>
              </a:defRPr>
            </a:pPr>
            <a:r>
              <a:t>Nevertheless, there is great cause for hope in what has gone on since 1960</a:t>
            </a:r>
          </a:p>
        </p:txBody>
      </p:sp>
      <p:sp>
        <p:nvSpPr>
          <p:cNvPr id="200" name="Three accelerations:…"/>
          <p:cNvSpPr txBox="1"/>
          <p:nvPr/>
        </p:nvSpPr>
        <p:spPr>
          <a:xfrm>
            <a:off x="-10050" y="6517252"/>
            <a:ext cx="549833"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2:00</a:t>
            </a:r>
          </a:p>
        </p:txBody>
      </p:sp>
      <p:pic>
        <p:nvPicPr>
          <p:cNvPr id="201" name="Image" descr="Image"/>
          <p:cNvPicPr>
            <a:picLocks noChangeAspect="1"/>
          </p:cNvPicPr>
          <p:nvPr/>
        </p:nvPicPr>
        <p:blipFill>
          <a:blip r:embed="rId3">
            <a:extLst/>
          </a:blip>
          <a:stretch>
            <a:fillRect/>
          </a:stretch>
        </p:blipFill>
        <p:spPr>
          <a:xfrm>
            <a:off x="4576194" y="1247058"/>
            <a:ext cx="4421345" cy="4621077"/>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The Eagle’s-Eye View"/>
          <p:cNvSpPr txBox="1"/>
          <p:nvPr>
            <p:ph type="title" idx="4294967295"/>
          </p:nvPr>
        </p:nvSpPr>
        <p:spPr>
          <a:xfrm>
            <a:off x="127000" y="11097"/>
            <a:ext cx="8890000" cy="1270001"/>
          </a:xfrm>
          <a:prstGeom prst="rect">
            <a:avLst/>
          </a:prstGeom>
        </p:spPr>
        <p:txBody>
          <a:bodyPr lIns="45718" tIns="45718" rIns="45718" bIns="45718"/>
          <a:lstStyle>
            <a:lvl1pPr defTabSz="217705">
              <a:defRPr sz="4240">
                <a:solidFill>
                  <a:srgbClr val="000080"/>
                </a:solidFill>
              </a:defRPr>
            </a:lvl1pPr>
          </a:lstStyle>
          <a:p>
            <a:pPr/>
            <a:r>
              <a:t>Getting Stuck in Primary Products</a:t>
            </a:r>
          </a:p>
        </p:txBody>
      </p:sp>
      <p:sp>
        <p:nvSpPr>
          <p:cNvPr id="206" name="Three accelerations:…"/>
          <p:cNvSpPr txBox="1"/>
          <p:nvPr>
            <p:ph type="body" sz="half" idx="4294967295"/>
          </p:nvPr>
        </p:nvSpPr>
        <p:spPr>
          <a:xfrm>
            <a:off x="127000" y="1359174"/>
            <a:ext cx="4238894" cy="5080001"/>
          </a:xfrm>
          <a:prstGeom prst="rect">
            <a:avLst/>
          </a:prstGeom>
        </p:spPr>
        <p:txBody>
          <a:bodyPr lIns="45718" tIns="45718" rIns="45718" bIns="45718" anchor="t"/>
          <a:lstStyle/>
          <a:p>
            <a:pPr marL="0" indent="0" defTabSz="448055">
              <a:spcBef>
                <a:spcPts val="1200"/>
              </a:spcBef>
              <a:buSzTx/>
              <a:buNone/>
              <a:defRPr b="1" sz="3000">
                <a:uFill>
                  <a:solidFill>
                    <a:srgbClr val="000000"/>
                  </a:solidFill>
                </a:uFill>
                <a:latin typeface="+mj-lt"/>
                <a:ea typeface="+mj-ea"/>
                <a:cs typeface="+mj-cs"/>
                <a:sym typeface="Helvetica"/>
              </a:defRPr>
            </a:pPr>
            <a:r>
              <a:t>It’s not just that “tropical” products faced competition:</a:t>
            </a:r>
          </a:p>
          <a:p>
            <a:pPr marL="283535"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It is that it was not really possible to automate and mechanize very much</a:t>
            </a:r>
          </a:p>
          <a:p>
            <a:pPr marL="283535" indent="-283535" defTabSz="448055">
              <a:spcBef>
                <a:spcPts val="1200"/>
              </a:spcBef>
              <a:buSzPct val="100000"/>
              <a:buFont typeface="Arial"/>
              <a:defRPr>
                <a:uFill>
                  <a:solidFill>
                    <a:srgbClr val="000000"/>
                  </a:solidFill>
                </a:uFill>
                <a:latin typeface="Times New Roman"/>
                <a:ea typeface="Times New Roman"/>
                <a:cs typeface="Times New Roman"/>
                <a:sym typeface="Times New Roman"/>
              </a:defRPr>
            </a:pPr>
            <a:r>
              <a:t>By contrast, manufacturing and materials handling were very mechanizable…</a:t>
            </a:r>
          </a:p>
        </p:txBody>
      </p:sp>
      <p:sp>
        <p:nvSpPr>
          <p:cNvPr id="207" name="Three accelerations:…"/>
          <p:cNvSpPr txBox="1"/>
          <p:nvPr/>
        </p:nvSpPr>
        <p:spPr>
          <a:xfrm>
            <a:off x="-10050" y="6517252"/>
            <a:ext cx="549833"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2:00</a:t>
            </a:r>
          </a:p>
        </p:txBody>
      </p:sp>
      <p:pic>
        <p:nvPicPr>
          <p:cNvPr id="208" name="Image" descr="Image"/>
          <p:cNvPicPr>
            <a:picLocks noChangeAspect="1"/>
          </p:cNvPicPr>
          <p:nvPr/>
        </p:nvPicPr>
        <p:blipFill>
          <a:blip r:embed="rId3">
            <a:extLst/>
          </a:blip>
          <a:stretch>
            <a:fillRect/>
          </a:stretch>
        </p:blipFill>
        <p:spPr>
          <a:xfrm>
            <a:off x="4642419" y="1359174"/>
            <a:ext cx="4440240" cy="3445954"/>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The Future?"/>
          <p:cNvSpPr txBox="1"/>
          <p:nvPr>
            <p:ph type="title" idx="4294967295"/>
          </p:nvPr>
        </p:nvSpPr>
        <p:spPr>
          <a:xfrm>
            <a:off x="138223" y="11392"/>
            <a:ext cx="8890001" cy="1270001"/>
          </a:xfrm>
          <a:prstGeom prst="rect">
            <a:avLst/>
          </a:prstGeom>
        </p:spPr>
        <p:txBody>
          <a:bodyPr lIns="45719" tIns="45719" rIns="45719" bIns="45719"/>
          <a:lstStyle>
            <a:lvl1pPr defTabSz="299693">
              <a:defRPr sz="7679"/>
            </a:lvl1pPr>
          </a:lstStyle>
          <a:p>
            <a:pPr/>
            <a:r>
              <a:t>The Future?</a:t>
            </a:r>
          </a:p>
        </p:txBody>
      </p:sp>
      <p:pic>
        <p:nvPicPr>
          <p:cNvPr id="213" name="Kibish_formation_area_of_archaeology_dig_-_Omo_Kibish_Formation_-_Wikipedia__the_free_encyclopedia.png" descr="Kibish_formation_area_of_archaeology_dig_-_Omo_Kibish_Formation_-_Wikipedia__the_free_encyclopedia.png"/>
          <p:cNvPicPr>
            <a:picLocks noChangeAspect="1"/>
          </p:cNvPicPr>
          <p:nvPr/>
        </p:nvPicPr>
        <p:blipFill>
          <a:blip r:embed="rId2">
            <a:extLst/>
          </a:blip>
          <a:stretch>
            <a:fillRect/>
          </a:stretch>
        </p:blipFill>
        <p:spPr>
          <a:xfrm>
            <a:off x="4860047" y="1281392"/>
            <a:ext cx="4168177" cy="2586027"/>
          </a:xfrm>
          <a:prstGeom prst="rect">
            <a:avLst/>
          </a:prstGeom>
          <a:ln w="12700">
            <a:miter lim="400000"/>
          </a:ln>
        </p:spPr>
      </p:pic>
      <p:pic>
        <p:nvPicPr>
          <p:cNvPr id="214" name="Fermi_Paradox.jpg" descr="Fermi_Paradox.jpg"/>
          <p:cNvPicPr>
            <a:picLocks noChangeAspect="1"/>
          </p:cNvPicPr>
          <p:nvPr/>
        </p:nvPicPr>
        <p:blipFill>
          <a:blip r:embed="rId3">
            <a:extLst/>
          </a:blip>
          <a:srcRect l="241" t="35708" r="241" b="16058"/>
          <a:stretch>
            <a:fillRect/>
          </a:stretch>
        </p:blipFill>
        <p:spPr>
          <a:xfrm>
            <a:off x="4860047" y="3867418"/>
            <a:ext cx="4168125" cy="2567558"/>
          </a:xfrm>
          <a:prstGeom prst="rect">
            <a:avLst/>
          </a:prstGeom>
          <a:ln w="12700">
            <a:miter lim="400000"/>
          </a:ln>
        </p:spPr>
      </p:pic>
      <p:sp>
        <p:nvSpPr>
          <p:cNvPr id="215" name="We have come a long way:…"/>
          <p:cNvSpPr txBox="1"/>
          <p:nvPr>
            <p:ph type="body" sz="half" idx="4294967295"/>
          </p:nvPr>
        </p:nvSpPr>
        <p:spPr>
          <a:xfrm>
            <a:off x="126831" y="1279915"/>
            <a:ext cx="4762501" cy="4762501"/>
          </a:xfrm>
          <a:prstGeom prst="rect">
            <a:avLst/>
          </a:prstGeom>
        </p:spPr>
        <p:txBody>
          <a:bodyPr lIns="45719" tIns="45719" rIns="45719" bIns="45719" anchor="t"/>
          <a:lstStyle/>
          <a:p>
            <a:pPr marL="0" indent="0" defTabSz="457200">
              <a:spcBef>
                <a:spcPts val="1200"/>
              </a:spcBef>
              <a:buSzTx/>
              <a:buNone/>
              <a:defRPr b="1" sz="3000">
                <a:uFill>
                  <a:solidFill>
                    <a:srgbClr val="000000"/>
                  </a:solidFill>
                </a:uFill>
                <a:latin typeface="+mj-lt"/>
                <a:ea typeface="+mj-ea"/>
                <a:cs typeface="+mj-cs"/>
                <a:sym typeface="Helvetica"/>
              </a:defRPr>
            </a:pPr>
            <a:r>
              <a:t>We have come a long way:</a:t>
            </a:r>
            <a:endParaRPr sz="2600"/>
          </a:p>
          <a:p>
            <a:pPr marL="321468" indent="-321468" defTabSz="457200">
              <a:spcBef>
                <a:spcPts val="1200"/>
              </a:spcBef>
              <a:buSzPct val="100000"/>
              <a:buFont typeface="Arial"/>
              <a:defRPr>
                <a:uFill>
                  <a:solidFill>
                    <a:srgbClr val="000000"/>
                  </a:solidFill>
                </a:uFill>
                <a:latin typeface="Times New Roman"/>
                <a:ea typeface="Times New Roman"/>
                <a:cs typeface="Times New Roman"/>
                <a:sym typeface="Times New Roman"/>
              </a:defRPr>
            </a:pPr>
            <a:r>
              <a:t>Where are we likely to go next?</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First: Back Up &amp; Review"/>
          <p:cNvSpPr txBox="1"/>
          <p:nvPr>
            <p:ph type="title" idx="4294967295"/>
          </p:nvPr>
        </p:nvSpPr>
        <p:spPr>
          <a:xfrm>
            <a:off x="138223" y="11392"/>
            <a:ext cx="8890001" cy="1270001"/>
          </a:xfrm>
          <a:prstGeom prst="rect">
            <a:avLst/>
          </a:prstGeom>
        </p:spPr>
        <p:txBody>
          <a:bodyPr lIns="45719" tIns="45719" rIns="45719" bIns="45719"/>
          <a:lstStyle>
            <a:lvl1pPr defTabSz="234135">
              <a:defRPr sz="6000"/>
            </a:lvl1pPr>
          </a:lstStyle>
          <a:p>
            <a:pPr/>
            <a:r>
              <a:t>First: Back Up &amp; Review</a:t>
            </a:r>
          </a:p>
        </p:txBody>
      </p:sp>
      <p:sp>
        <p:nvSpPr>
          <p:cNvPr id="218" name="What Would the World Look Like Today?:…"/>
          <p:cNvSpPr txBox="1"/>
          <p:nvPr>
            <p:ph type="body" sz="half" idx="4294967295"/>
          </p:nvPr>
        </p:nvSpPr>
        <p:spPr>
          <a:xfrm>
            <a:off x="138223" y="1281391"/>
            <a:ext cx="4762501" cy="4762501"/>
          </a:xfrm>
          <a:prstGeom prst="rect">
            <a:avLst/>
          </a:prstGeom>
        </p:spPr>
        <p:txBody>
          <a:bodyPr lIns="45719" tIns="45719" rIns="45719" bIns="45719" anchor="t"/>
          <a:lstStyle/>
          <a:p>
            <a:pPr marL="0" indent="0" defTabSz="457200">
              <a:spcBef>
                <a:spcPts val="1200"/>
              </a:spcBef>
              <a:buSzTx/>
              <a:buNone/>
              <a:defRPr b="1" sz="3000">
                <a:uFill>
                  <a:solidFill>
                    <a:srgbClr val="000000"/>
                  </a:solidFill>
                </a:uFill>
                <a:latin typeface="+mj-lt"/>
                <a:ea typeface="+mj-ea"/>
                <a:cs typeface="+mj-cs"/>
                <a:sym typeface="Helvetica"/>
              </a:defRPr>
            </a:pPr>
            <a:r>
              <a:t>What Would the World Look Like Today?:</a:t>
            </a:r>
            <a:endParaRPr sz="2600"/>
          </a:p>
          <a:p>
            <a:pPr marL="348257" indent="-348257" defTabSz="457200">
              <a:spcBef>
                <a:spcPts val="1200"/>
              </a:spcBef>
              <a:buSzPct val="100000"/>
              <a:buFont typeface="Arial"/>
              <a:defRPr>
                <a:uFill>
                  <a:solidFill>
                    <a:srgbClr val="000000"/>
                  </a:solidFill>
                </a:uFill>
                <a:latin typeface="Times New Roman"/>
                <a:ea typeface="Times New Roman"/>
                <a:cs typeface="Times New Roman"/>
                <a:sym typeface="Times New Roman"/>
              </a:defRPr>
            </a:pPr>
            <a:r>
              <a:rPr sz="2600"/>
              <a:t>W</a:t>
            </a:r>
            <a:r>
              <a:t>ithout Commercial Revolution/Industrial Revolution/Modern Economic Growth?</a:t>
            </a:r>
          </a:p>
          <a:p>
            <a:pPr marL="321468" indent="-321468" defTabSz="457200">
              <a:spcBef>
                <a:spcPts val="1200"/>
              </a:spcBef>
              <a:buSzPct val="100000"/>
              <a:buFont typeface="Arial"/>
              <a:defRPr>
                <a:uFill>
                  <a:solidFill>
                    <a:srgbClr val="000000"/>
                  </a:solidFill>
                </a:uFill>
                <a:latin typeface="Times New Roman"/>
                <a:ea typeface="Times New Roman"/>
                <a:cs typeface="Times New Roman"/>
                <a:sym typeface="Times New Roman"/>
              </a:defRPr>
            </a:pPr>
            <a:r>
              <a:t>What if 1500-today had been like 0-1500?</a:t>
            </a:r>
          </a:p>
        </p:txBody>
      </p:sp>
      <p:pic>
        <p:nvPicPr>
          <p:cNvPr id="219" name="Kibish_formation_area_of_archaeology_dig_-_Omo_Kibish_Formation_-_Wikipedia__the_free_encyclopedia.png" descr="Kibish_formation_area_of_archaeology_dig_-_Omo_Kibish_Formation_-_Wikipedia__the_free_encyclopedia.png"/>
          <p:cNvPicPr>
            <a:picLocks noChangeAspect="1"/>
          </p:cNvPicPr>
          <p:nvPr/>
        </p:nvPicPr>
        <p:blipFill>
          <a:blip r:embed="rId2">
            <a:extLst/>
          </a:blip>
          <a:stretch>
            <a:fillRect/>
          </a:stretch>
        </p:blipFill>
        <p:spPr>
          <a:xfrm>
            <a:off x="4860047" y="1281392"/>
            <a:ext cx="4168177" cy="2586027"/>
          </a:xfrm>
          <a:prstGeom prst="rect">
            <a:avLst/>
          </a:prstGeom>
          <a:ln w="12700">
            <a:miter lim="400000"/>
          </a:ln>
        </p:spPr>
      </p:pic>
      <p:pic>
        <p:nvPicPr>
          <p:cNvPr id="220" name="Fermi_Paradox.jpg" descr="Fermi_Paradox.jpg"/>
          <p:cNvPicPr>
            <a:picLocks noChangeAspect="1"/>
          </p:cNvPicPr>
          <p:nvPr/>
        </p:nvPicPr>
        <p:blipFill>
          <a:blip r:embed="rId3">
            <a:extLst/>
          </a:blip>
          <a:srcRect l="241" t="35708" r="241" b="16058"/>
          <a:stretch>
            <a:fillRect/>
          </a:stretch>
        </p:blipFill>
        <p:spPr>
          <a:xfrm>
            <a:off x="4860047" y="3867418"/>
            <a:ext cx="4168125" cy="2567558"/>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What Would the World Look Like Today without Commercial Revolution/Industrial Revolution/Modern Economic Growth?"/>
          <p:cNvSpPr txBox="1"/>
          <p:nvPr>
            <p:ph type="title" idx="4294967295"/>
          </p:nvPr>
        </p:nvSpPr>
        <p:spPr>
          <a:xfrm>
            <a:off x="457200" y="274637"/>
            <a:ext cx="8229600" cy="1143001"/>
          </a:xfrm>
          <a:prstGeom prst="rect">
            <a:avLst/>
          </a:prstGeom>
        </p:spPr>
        <p:txBody>
          <a:bodyPr lIns="45719" tIns="45719" rIns="45719" bIns="45719"/>
          <a:lstStyle>
            <a:lvl1pPr defTabSz="260604">
              <a:defRPr sz="2508">
                <a:uFill>
                  <a:solidFill>
                    <a:srgbClr val="000000"/>
                  </a:solidFill>
                </a:uFill>
                <a:latin typeface="Calibri"/>
                <a:ea typeface="Calibri"/>
                <a:cs typeface="Calibri"/>
                <a:sym typeface="Calibri"/>
              </a:defRPr>
            </a:lvl1pPr>
          </a:lstStyle>
          <a:p>
            <a:pPr/>
            <a:r>
              <a:t>What Would the World Look Like Today without Commercial Revolution/Industrial Revolution/Modern Economic Growth?</a:t>
            </a:r>
          </a:p>
        </p:txBody>
      </p:sp>
      <p:sp>
        <p:nvSpPr>
          <p:cNvPr id="223" name="1500-present like 0-1500……"/>
          <p:cNvSpPr txBox="1"/>
          <p:nvPr>
            <p:ph type="body" sz="half" idx="4294967295"/>
          </p:nvPr>
        </p:nvSpPr>
        <p:spPr>
          <a:xfrm>
            <a:off x="457200" y="1417637"/>
            <a:ext cx="4024469" cy="5080001"/>
          </a:xfrm>
          <a:prstGeom prst="rect">
            <a:avLst/>
          </a:prstGeom>
        </p:spPr>
        <p:txBody>
          <a:bodyPr lIns="45719" tIns="45719" rIns="45719" bIns="45719" anchor="t"/>
          <a:lstStyle/>
          <a:p>
            <a:pPr marL="254603"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1500-present like 0-1500…</a:t>
            </a:r>
          </a:p>
          <a:p>
            <a:pPr marL="254603"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Growing technological competence</a:t>
            </a:r>
          </a:p>
          <a:p>
            <a:pPr lvl="1" marL="656939"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Zeng He</a:t>
            </a:r>
          </a:p>
          <a:p>
            <a:pPr lvl="1" marL="656939"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Infante Dom Enrique and Bartolomeu Dias</a:t>
            </a:r>
          </a:p>
          <a:p>
            <a:pPr marL="254603"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But Malthusian dynamics</a:t>
            </a:r>
          </a:p>
          <a:p>
            <a:pPr marL="254603"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720 million people</a:t>
            </a:r>
          </a:p>
          <a:p>
            <a:pPr marL="254603"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GDP per capita of $750/yr</a:t>
            </a:r>
          </a:p>
          <a:p>
            <a:pPr marL="254603"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Technologies…</a:t>
            </a:r>
          </a:p>
          <a:p>
            <a:pPr lvl="1" marL="656939"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0-1500 TP about 0.03%/yr</a:t>
            </a:r>
          </a:p>
          <a:p>
            <a:pPr lvl="1" marL="656939" indent="-254603" defTabSz="402336">
              <a:lnSpc>
                <a:spcPct val="80000"/>
              </a:lnSpc>
              <a:spcBef>
                <a:spcPts val="500"/>
              </a:spcBef>
              <a:buSzPct val="100000"/>
              <a:buFont typeface="Arial"/>
              <a:defRPr sz="2376">
                <a:uFill>
                  <a:solidFill>
                    <a:srgbClr val="000000"/>
                  </a:solidFill>
                </a:uFill>
                <a:latin typeface="Calibri"/>
                <a:ea typeface="Calibri"/>
                <a:cs typeface="Calibri"/>
                <a:sym typeface="Calibri"/>
              </a:defRPr>
            </a:pPr>
            <a:r>
              <a:t>Technologies of 1590 or so—“Elizabethan”; late Ming; early Mughal</a:t>
            </a:r>
          </a:p>
        </p:txBody>
      </p:sp>
      <p:pic>
        <p:nvPicPr>
          <p:cNvPr id="224" name="Untitled_13_numbers.png" descr="Untitled_13_numbers.png"/>
          <p:cNvPicPr>
            <a:picLocks noChangeAspect="0"/>
          </p:cNvPicPr>
          <p:nvPr/>
        </p:nvPicPr>
        <p:blipFill>
          <a:blip r:embed="rId2">
            <a:extLst/>
          </a:blip>
          <a:stretch>
            <a:fillRect/>
          </a:stretch>
        </p:blipFill>
        <p:spPr>
          <a:xfrm>
            <a:off x="4388752" y="1417637"/>
            <a:ext cx="4298048" cy="508000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Globalization Advances and Retreats"/>
          <p:cNvSpPr txBox="1"/>
          <p:nvPr>
            <p:ph type="body" idx="4294967295"/>
          </p:nvPr>
        </p:nvSpPr>
        <p:spPr>
          <a:xfrm>
            <a:off x="277663" y="1270000"/>
            <a:ext cx="8572501" cy="5349432"/>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j-lt"/>
                <a:ea typeface="+mj-ea"/>
                <a:cs typeface="+mj-cs"/>
                <a:sym typeface="Helvetica"/>
              </a:defRPr>
            </a:pPr>
            <a:r>
              <a:t>The Past and the Future:</a:t>
            </a:r>
          </a:p>
          <a:p>
            <a:pPr marL="300789" indent="-300789" defTabSz="457200">
              <a:spcBef>
                <a:spcPts val="1200"/>
              </a:spcBef>
              <a:buSzPct val="100000"/>
              <a:defRPr>
                <a:uFill>
                  <a:solidFill>
                    <a:srgbClr val="000000"/>
                  </a:solidFill>
                </a:uFill>
                <a:latin typeface="Times New Roman"/>
                <a:ea typeface="Times New Roman"/>
                <a:cs typeface="Times New Roman"/>
                <a:sym typeface="Times New Roman"/>
              </a:defRPr>
            </a:pPr>
            <a:r>
              <a:t>What strikes you as important here?</a:t>
            </a:r>
          </a:p>
        </p:txBody>
      </p:sp>
      <p:sp>
        <p:nvSpPr>
          <p:cNvPr id="112" name="Discussion"/>
          <p:cNvSpPr txBox="1"/>
          <p:nvPr>
            <p:ph type="title" idx="4294967295"/>
          </p:nvPr>
        </p:nvSpPr>
        <p:spPr>
          <a:xfrm>
            <a:off x="277663" y="-2"/>
            <a:ext cx="8572501" cy="1270003"/>
          </a:xfrm>
          <a:prstGeom prst="rect">
            <a:avLst/>
          </a:prstGeom>
        </p:spPr>
        <p:txBody>
          <a:bodyPr lIns="45718" tIns="45718" rIns="45718" bIns="45718"/>
          <a:lstStyle>
            <a:lvl1pPr>
              <a:defRPr sz="6000"/>
            </a:lvl1pPr>
          </a:lstStyle>
          <a:p>
            <a:pPr/>
            <a:r>
              <a:t>Discussion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Why Escape? Why Modern Economic Growth?"/>
          <p:cNvSpPr txBox="1"/>
          <p:nvPr>
            <p:ph type="title" idx="4294967295"/>
          </p:nvPr>
        </p:nvSpPr>
        <p:spPr>
          <a:xfrm>
            <a:off x="457200" y="274637"/>
            <a:ext cx="8229600" cy="1143001"/>
          </a:xfrm>
          <a:prstGeom prst="rect">
            <a:avLst/>
          </a:prstGeom>
        </p:spPr>
        <p:txBody>
          <a:bodyPr lIns="45719" tIns="45719" rIns="45719" bIns="45719"/>
          <a:lstStyle>
            <a:lvl1pPr defTabSz="352043">
              <a:defRPr sz="3387">
                <a:uFill>
                  <a:solidFill>
                    <a:srgbClr val="000000"/>
                  </a:solidFill>
                </a:uFill>
                <a:latin typeface="Calibri"/>
                <a:ea typeface="Calibri"/>
                <a:cs typeface="Calibri"/>
                <a:sym typeface="Calibri"/>
              </a:defRPr>
            </a:lvl1pPr>
          </a:lstStyle>
          <a:p>
            <a:pPr/>
            <a:r>
              <a:t>Why Escape? Why Modern Economic Growth?</a:t>
            </a:r>
          </a:p>
        </p:txBody>
      </p:sp>
      <p:sp>
        <p:nvSpPr>
          <p:cNvPr id="227" name="Useful ideas: five important prerequisites:…"/>
          <p:cNvSpPr txBox="1"/>
          <p:nvPr>
            <p:ph type="body" sz="half" idx="4294967295"/>
          </p:nvPr>
        </p:nvSpPr>
        <p:spPr>
          <a:xfrm>
            <a:off x="457200" y="1417637"/>
            <a:ext cx="3149600" cy="5080001"/>
          </a:xfrm>
          <a:prstGeom prst="rect">
            <a:avLst/>
          </a:prstGeom>
        </p:spPr>
        <p:txBody>
          <a:bodyPr lIns="45719" tIns="45719" rIns="45719" bIns="45719" anchor="t"/>
          <a:lstStyle/>
          <a:p>
            <a:pPr marL="216991" indent="-216991" defTabSz="342900">
              <a:lnSpc>
                <a:spcPct val="80000"/>
              </a:lnSpc>
              <a:spcBef>
                <a:spcPts val="400"/>
              </a:spcBef>
              <a:buSzPct val="100000"/>
              <a:buFont typeface="Arial"/>
              <a:defRPr sz="2025">
                <a:uFill>
                  <a:solidFill>
                    <a:srgbClr val="000000"/>
                  </a:solidFill>
                </a:uFill>
                <a:latin typeface="Calibri"/>
                <a:ea typeface="Calibri"/>
                <a:cs typeface="Calibri"/>
                <a:sym typeface="Calibri"/>
              </a:defRPr>
            </a:pPr>
            <a:r>
              <a:t>Useful ideas: five important prerequisites:</a:t>
            </a:r>
          </a:p>
          <a:p>
            <a:pPr lvl="1" marL="559891" indent="-216991" defTabSz="342900">
              <a:lnSpc>
                <a:spcPct val="80000"/>
              </a:lnSpc>
              <a:spcBef>
                <a:spcPts val="400"/>
              </a:spcBef>
              <a:buSzPct val="100000"/>
              <a:buFont typeface="Arial"/>
              <a:defRPr sz="2025">
                <a:uFill>
                  <a:solidFill>
                    <a:srgbClr val="000000"/>
                  </a:solidFill>
                </a:uFill>
                <a:latin typeface="Calibri"/>
                <a:ea typeface="Calibri"/>
                <a:cs typeface="Calibri"/>
                <a:sym typeface="Calibri"/>
              </a:defRPr>
            </a:pPr>
            <a:r>
              <a:t>Resources</a:t>
            </a:r>
          </a:p>
          <a:p>
            <a:pPr lvl="1" marL="559891" indent="-216991" defTabSz="342900">
              <a:lnSpc>
                <a:spcPct val="80000"/>
              </a:lnSpc>
              <a:spcBef>
                <a:spcPts val="400"/>
              </a:spcBef>
              <a:buSzPct val="100000"/>
              <a:buFont typeface="Arial"/>
              <a:defRPr sz="2025">
                <a:uFill>
                  <a:solidFill>
                    <a:srgbClr val="000000"/>
                  </a:solidFill>
                </a:uFill>
                <a:latin typeface="Calibri"/>
                <a:ea typeface="Calibri"/>
                <a:cs typeface="Calibri"/>
                <a:sym typeface="Calibri"/>
              </a:defRPr>
            </a:pPr>
            <a:r>
              <a:t>Science</a:t>
            </a:r>
          </a:p>
          <a:p>
            <a:pPr lvl="1" marL="559891" indent="-216991" defTabSz="342900">
              <a:lnSpc>
                <a:spcPct val="80000"/>
              </a:lnSpc>
              <a:spcBef>
                <a:spcPts val="400"/>
              </a:spcBef>
              <a:buSzPct val="100000"/>
              <a:buFont typeface="Arial"/>
              <a:defRPr sz="2025">
                <a:uFill>
                  <a:solidFill>
                    <a:srgbClr val="000000"/>
                  </a:solidFill>
                </a:uFill>
                <a:latin typeface="Calibri"/>
                <a:ea typeface="Calibri"/>
                <a:cs typeface="Calibri"/>
                <a:sym typeface="Calibri"/>
              </a:defRPr>
            </a:pPr>
            <a:r>
              <a:t>Technology</a:t>
            </a:r>
          </a:p>
          <a:p>
            <a:pPr lvl="1" marL="559891" indent="-216991" defTabSz="342900">
              <a:lnSpc>
                <a:spcPct val="80000"/>
              </a:lnSpc>
              <a:spcBef>
                <a:spcPts val="400"/>
              </a:spcBef>
              <a:buSzPct val="100000"/>
              <a:buFont typeface="Arial"/>
              <a:defRPr sz="2025">
                <a:uFill>
                  <a:solidFill>
                    <a:srgbClr val="000000"/>
                  </a:solidFill>
                </a:uFill>
                <a:latin typeface="Calibri"/>
                <a:ea typeface="Calibri"/>
                <a:cs typeface="Calibri"/>
                <a:sym typeface="Calibri"/>
              </a:defRPr>
            </a:pPr>
            <a:r>
              <a:t>A market economy</a:t>
            </a:r>
          </a:p>
          <a:p>
            <a:pPr lvl="1" marL="559891" indent="-216991" defTabSz="342900">
              <a:lnSpc>
                <a:spcPct val="80000"/>
              </a:lnSpc>
              <a:spcBef>
                <a:spcPts val="400"/>
              </a:spcBef>
              <a:buSzPct val="100000"/>
              <a:buFont typeface="Arial"/>
              <a:defRPr sz="2025">
                <a:uFill>
                  <a:solidFill>
                    <a:srgbClr val="000000"/>
                  </a:solidFill>
                </a:uFill>
                <a:latin typeface="Calibri"/>
                <a:ea typeface="Calibri"/>
                <a:cs typeface="Calibri"/>
                <a:sym typeface="Calibri"/>
              </a:defRPr>
            </a:pPr>
            <a:r>
              <a:t>Profits to be made from productive innovation</a:t>
            </a:r>
          </a:p>
          <a:p>
            <a:pPr marL="216991" indent="-216991" defTabSz="342900">
              <a:lnSpc>
                <a:spcPct val="80000"/>
              </a:lnSpc>
              <a:spcBef>
                <a:spcPts val="400"/>
              </a:spcBef>
              <a:buSzPct val="100000"/>
              <a:buFont typeface="Arial"/>
              <a:defRPr sz="2025">
                <a:uFill>
                  <a:solidFill>
                    <a:srgbClr val="000000"/>
                  </a:solidFill>
                </a:uFill>
                <a:latin typeface="Calibri"/>
                <a:ea typeface="Calibri"/>
                <a:cs typeface="Calibri"/>
                <a:sym typeface="Calibri"/>
              </a:defRPr>
            </a:pPr>
            <a:r>
              <a:t>Escape from Malthus</a:t>
            </a:r>
          </a:p>
          <a:p>
            <a:pPr marL="216991" indent="-216991" defTabSz="342900">
              <a:lnSpc>
                <a:spcPct val="80000"/>
              </a:lnSpc>
              <a:spcBef>
                <a:spcPts val="400"/>
              </a:spcBef>
              <a:buSzPct val="100000"/>
              <a:buFont typeface="Arial"/>
              <a:defRPr sz="2025">
                <a:uFill>
                  <a:solidFill>
                    <a:srgbClr val="000000"/>
                  </a:solidFill>
                </a:uFill>
                <a:latin typeface="Calibri"/>
                <a:ea typeface="Calibri"/>
                <a:cs typeface="Calibri"/>
                <a:sym typeface="Calibri"/>
              </a:defRPr>
            </a:pPr>
            <a:r>
              <a:t>Nurturing its continuation—and noting its fragility—perhaps the most important goal, and the most important lesson</a:t>
            </a:r>
          </a:p>
          <a:p>
            <a:pPr marL="216991" indent="-216991" defTabSz="342900">
              <a:lnSpc>
                <a:spcPct val="80000"/>
              </a:lnSpc>
              <a:spcBef>
                <a:spcPts val="400"/>
              </a:spcBef>
              <a:buSzPct val="100000"/>
              <a:buFont typeface="Arial"/>
              <a:defRPr sz="2025">
                <a:uFill>
                  <a:solidFill>
                    <a:srgbClr val="000000"/>
                  </a:solidFill>
                </a:uFill>
                <a:latin typeface="Calibri"/>
                <a:ea typeface="Calibri"/>
                <a:cs typeface="Calibri"/>
                <a:sym typeface="Calibri"/>
              </a:defRPr>
            </a:pPr>
            <a:r>
              <a:t>And here we get into astronomy and the Fermi paradox</a:t>
            </a:r>
          </a:p>
        </p:txBody>
      </p:sp>
      <p:pic>
        <p:nvPicPr>
          <p:cNvPr id="228" name="Untitled_13_numbers.png" descr="Untitled_13_numbers.png"/>
          <p:cNvPicPr>
            <a:picLocks noChangeAspect="0"/>
          </p:cNvPicPr>
          <p:nvPr/>
        </p:nvPicPr>
        <p:blipFill>
          <a:blip r:embed="rId2">
            <a:extLst/>
          </a:blip>
          <a:stretch>
            <a:fillRect/>
          </a:stretch>
        </p:blipFill>
        <p:spPr>
          <a:xfrm>
            <a:off x="3606800" y="1417637"/>
            <a:ext cx="5080000" cy="3810001"/>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The Future: Simple Extrapolation"/>
          <p:cNvSpPr txBox="1"/>
          <p:nvPr>
            <p:ph type="title" idx="4294967295"/>
          </p:nvPr>
        </p:nvSpPr>
        <p:spPr>
          <a:xfrm>
            <a:off x="457199" y="0"/>
            <a:ext cx="8229601" cy="1143001"/>
          </a:xfrm>
          <a:prstGeom prst="rect">
            <a:avLst/>
          </a:prstGeom>
        </p:spPr>
        <p:txBody>
          <a:bodyPr lIns="45719" tIns="45719" rIns="45719" bIns="45719"/>
          <a:lstStyle>
            <a:lvl1pPr defTabSz="356615">
              <a:defRPr sz="4680">
                <a:uFill>
                  <a:solidFill>
                    <a:srgbClr val="000000"/>
                  </a:solidFill>
                </a:uFill>
                <a:latin typeface="Calibri"/>
                <a:ea typeface="Calibri"/>
                <a:cs typeface="Calibri"/>
                <a:sym typeface="Calibri"/>
              </a:defRPr>
            </a:lvl1pPr>
          </a:lstStyle>
          <a:p>
            <a:pPr/>
            <a:r>
              <a:t>The Future: Simple Extrapolation</a:t>
            </a:r>
          </a:p>
        </p:txBody>
      </p:sp>
      <p:sp>
        <p:nvSpPr>
          <p:cNvPr id="231" name="Population maxes out at 9 billion……"/>
          <p:cNvSpPr txBox="1"/>
          <p:nvPr>
            <p:ph type="body" sz="half" idx="4294967295"/>
          </p:nvPr>
        </p:nvSpPr>
        <p:spPr>
          <a:xfrm>
            <a:off x="457199" y="1417637"/>
            <a:ext cx="3149601" cy="5080001"/>
          </a:xfrm>
          <a:prstGeom prst="rect">
            <a:avLst/>
          </a:prstGeom>
        </p:spPr>
        <p:txBody>
          <a:bodyPr lIns="45719" tIns="45719" rIns="45719" bIns="45719" anchor="t"/>
          <a:lstStyle/>
          <a:p>
            <a:pPr marL="259103" indent="-259103" defTabSz="425195">
              <a:spcBef>
                <a:spcPts val="1100"/>
              </a:spcBef>
              <a:buSzPct val="100000"/>
              <a:buFont typeface="Arial"/>
              <a:defRPr sz="2418">
                <a:uFill>
                  <a:solidFill>
                    <a:srgbClr val="000000"/>
                  </a:solidFill>
                </a:uFill>
                <a:latin typeface="Calibri"/>
                <a:ea typeface="Calibri"/>
                <a:cs typeface="Calibri"/>
                <a:sym typeface="Calibri"/>
              </a:defRPr>
            </a:pPr>
            <a:r>
              <a:t>Population maxes out at 9 billion…</a:t>
            </a:r>
          </a:p>
          <a:p>
            <a:pPr marL="259103" indent="-259103" defTabSz="425195">
              <a:spcBef>
                <a:spcPts val="1100"/>
              </a:spcBef>
              <a:buSzPct val="100000"/>
              <a:buFont typeface="Arial"/>
              <a:defRPr sz="2418">
                <a:uFill>
                  <a:solidFill>
                    <a:srgbClr val="000000"/>
                  </a:solidFill>
                </a:uFill>
                <a:latin typeface="Calibri"/>
                <a:ea typeface="Calibri"/>
                <a:cs typeface="Calibri"/>
                <a:sym typeface="Calibri"/>
              </a:defRPr>
            </a:pPr>
            <a:r>
              <a:t>GDP/L growth of 2%/year carries the world to…</a:t>
            </a:r>
          </a:p>
          <a:p>
            <a:pPr lvl="1" marL="684299" indent="-259103" defTabSz="425195">
              <a:spcBef>
                <a:spcPts val="1100"/>
              </a:spcBef>
              <a:buSzPct val="100000"/>
              <a:buFont typeface="Arial"/>
              <a:defRPr sz="2418">
                <a:uFill>
                  <a:solidFill>
                    <a:srgbClr val="000000"/>
                  </a:solidFill>
                </a:uFill>
                <a:latin typeface="Calibri"/>
                <a:ea typeface="Calibri"/>
                <a:cs typeface="Calibri"/>
                <a:sym typeface="Calibri"/>
              </a:defRPr>
            </a:pPr>
            <a:r>
              <a:t>$60K in ___ years</a:t>
            </a:r>
          </a:p>
          <a:p>
            <a:pPr lvl="1" marL="684299" indent="-259103" defTabSz="425195">
              <a:spcBef>
                <a:spcPts val="1100"/>
              </a:spcBef>
              <a:buSzPct val="100000"/>
              <a:buFont typeface="Arial"/>
              <a:defRPr sz="2418">
                <a:uFill>
                  <a:solidFill>
                    <a:srgbClr val="000000"/>
                  </a:solidFill>
                </a:uFill>
                <a:latin typeface="Calibri"/>
                <a:ea typeface="Calibri"/>
                <a:cs typeface="Calibri"/>
                <a:sym typeface="Calibri"/>
              </a:defRPr>
            </a:pPr>
            <a:r>
              <a:t>$240K in ___ years</a:t>
            </a:r>
          </a:p>
          <a:p>
            <a:pPr lvl="1" marL="684299" indent="-259103" defTabSz="425195">
              <a:spcBef>
                <a:spcPts val="1100"/>
              </a:spcBef>
              <a:buSzPct val="100000"/>
              <a:buFont typeface="Arial"/>
              <a:defRPr sz="2418">
                <a:uFill>
                  <a:solidFill>
                    <a:srgbClr val="000000"/>
                  </a:solidFill>
                </a:uFill>
                <a:latin typeface="Calibri"/>
                <a:ea typeface="Calibri"/>
                <a:cs typeface="Calibri"/>
                <a:sym typeface="Calibri"/>
              </a:defRPr>
            </a:pPr>
            <a:r>
              <a:t>$1M in ___ years</a:t>
            </a:r>
          </a:p>
          <a:p>
            <a:pPr marL="259103" indent="-259103" defTabSz="425195">
              <a:spcBef>
                <a:spcPts val="1100"/>
              </a:spcBef>
              <a:buSzPct val="100000"/>
              <a:buFont typeface="Arial"/>
              <a:defRPr sz="2418">
                <a:uFill>
                  <a:solidFill>
                    <a:srgbClr val="000000"/>
                  </a:solidFill>
                </a:uFill>
                <a:latin typeface="Calibri"/>
                <a:ea typeface="Calibri"/>
                <a:cs typeface="Calibri"/>
                <a:sym typeface="Calibri"/>
              </a:defRPr>
            </a:pPr>
            <a:r>
              <a:t>GDP/L growth of 0.5%/year carries the world to…</a:t>
            </a:r>
          </a:p>
        </p:txBody>
      </p:sp>
      <p:pic>
        <p:nvPicPr>
          <p:cNvPr id="232" name="Untitled_13_numbers.png" descr="Untitled_13_numbers.png"/>
          <p:cNvPicPr>
            <a:picLocks noChangeAspect="0"/>
          </p:cNvPicPr>
          <p:nvPr/>
        </p:nvPicPr>
        <p:blipFill>
          <a:blip r:embed="rId2">
            <a:extLst/>
          </a:blip>
          <a:stretch>
            <a:fillRect/>
          </a:stretch>
        </p:blipFill>
        <p:spPr>
          <a:xfrm>
            <a:off x="3606800" y="1417637"/>
            <a:ext cx="5080001" cy="3810001"/>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To Your iClickers…"/>
          <p:cNvSpPr txBox="1"/>
          <p:nvPr>
            <p:ph type="title" idx="4294967295"/>
          </p:nvPr>
        </p:nvSpPr>
        <p:spPr>
          <a:xfrm>
            <a:off x="457200" y="274637"/>
            <a:ext cx="8229600" cy="1143001"/>
          </a:xfrm>
          <a:prstGeom prst="rect">
            <a:avLst/>
          </a:prstGeom>
        </p:spPr>
        <p:txBody>
          <a:bodyPr lIns="45719" tIns="45719" rIns="45719" bIns="45719"/>
          <a:lstStyle>
            <a:lvl1pPr defTabSz="457200">
              <a:defRPr sz="4400">
                <a:uFill>
                  <a:solidFill>
                    <a:srgbClr val="000000"/>
                  </a:solidFill>
                </a:uFill>
                <a:latin typeface="Calibri"/>
                <a:ea typeface="Calibri"/>
                <a:cs typeface="Calibri"/>
                <a:sym typeface="Calibri"/>
              </a:defRPr>
            </a:lvl1pPr>
          </a:lstStyle>
          <a:p>
            <a:pPr/>
            <a:r>
              <a:t>To Your iClickers…</a:t>
            </a:r>
          </a:p>
        </p:txBody>
      </p:sp>
      <p:sp>
        <p:nvSpPr>
          <p:cNvPr id="235" name="From 2000 to 2015 the rate of growth in GDP per capita around the globe was about?…"/>
          <p:cNvSpPr txBox="1"/>
          <p:nvPr>
            <p:ph type="body" sz="half" idx="4294967295"/>
          </p:nvPr>
        </p:nvSpPr>
        <p:spPr>
          <a:xfrm>
            <a:off x="457200" y="1417637"/>
            <a:ext cx="3149600" cy="5080001"/>
          </a:xfrm>
          <a:prstGeom prst="rect">
            <a:avLst/>
          </a:prstGeom>
        </p:spPr>
        <p:txBody>
          <a:bodyPr lIns="45719" tIns="45719" rIns="45719" bIns="45719" anchor="t"/>
          <a:lstStyle/>
          <a:p>
            <a:pPr marL="0" indent="0" defTabSz="457200">
              <a:lnSpc>
                <a:spcPct val="80000"/>
              </a:lnSpc>
              <a:spcBef>
                <a:spcPts val="600"/>
              </a:spcBef>
              <a:buSzTx/>
              <a:buNone/>
              <a:defRPr sz="2700">
                <a:uFill>
                  <a:solidFill>
                    <a:srgbClr val="000000"/>
                  </a:solidFill>
                </a:uFill>
                <a:latin typeface="Calibri"/>
                <a:ea typeface="Calibri"/>
                <a:cs typeface="Calibri"/>
                <a:sym typeface="Calibri"/>
              </a:defRPr>
            </a:pPr>
            <a:r>
              <a:t>From 2000 to 2015 the rate of growth in GDP per capita around the globe was about?</a:t>
            </a:r>
          </a:p>
          <a:p>
            <a:pPr marL="0" indent="0" defTabSz="457200">
              <a:lnSpc>
                <a:spcPct val="80000"/>
              </a:lnSpc>
              <a:spcBef>
                <a:spcPts val="600"/>
              </a:spcBef>
              <a:buSzTx/>
              <a:buNone/>
              <a:defRPr sz="2700">
                <a:uFill>
                  <a:solidFill>
                    <a:srgbClr val="000000"/>
                  </a:solidFill>
                </a:uFill>
                <a:latin typeface="Calibri"/>
                <a:ea typeface="Calibri"/>
                <a:cs typeface="Calibri"/>
                <a:sym typeface="Calibri"/>
              </a:defRPr>
            </a:pP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0.34% per year</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1.7% per year</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2.0% per year</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0.20% per year</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None of the above</a:t>
            </a:r>
          </a:p>
        </p:txBody>
      </p:sp>
      <p:pic>
        <p:nvPicPr>
          <p:cNvPr id="236" name="Untitled_13_numbers.png" descr="Untitled_13_numbers.png"/>
          <p:cNvPicPr>
            <a:picLocks noChangeAspect="0"/>
          </p:cNvPicPr>
          <p:nvPr/>
        </p:nvPicPr>
        <p:blipFill>
          <a:blip r:embed="rId2">
            <a:extLst/>
          </a:blip>
          <a:stretch>
            <a:fillRect/>
          </a:stretch>
        </p:blipFill>
        <p:spPr>
          <a:xfrm>
            <a:off x="3606800" y="1417637"/>
            <a:ext cx="5080000" cy="3810001"/>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To Your iClickers…"/>
          <p:cNvSpPr txBox="1"/>
          <p:nvPr>
            <p:ph type="title" idx="4294967295"/>
          </p:nvPr>
        </p:nvSpPr>
        <p:spPr>
          <a:xfrm>
            <a:off x="457200" y="274637"/>
            <a:ext cx="8229600" cy="1143001"/>
          </a:xfrm>
          <a:prstGeom prst="rect">
            <a:avLst/>
          </a:prstGeom>
        </p:spPr>
        <p:txBody>
          <a:bodyPr lIns="45719" tIns="45719" rIns="45719" bIns="45719"/>
          <a:lstStyle>
            <a:lvl1pPr defTabSz="457200">
              <a:defRPr sz="4400">
                <a:uFill>
                  <a:solidFill>
                    <a:srgbClr val="000000"/>
                  </a:solidFill>
                </a:uFill>
                <a:latin typeface="Calibri"/>
                <a:ea typeface="Calibri"/>
                <a:cs typeface="Calibri"/>
                <a:sym typeface="Calibri"/>
              </a:defRPr>
            </a:lvl1pPr>
          </a:lstStyle>
          <a:p>
            <a:pPr/>
            <a:r>
              <a:t>To Your iClickers…</a:t>
            </a:r>
          </a:p>
        </p:txBody>
      </p:sp>
      <p:sp>
        <p:nvSpPr>
          <p:cNvPr id="239" name="A rate of growth of 1.7% per year gives us a doubling time of about……"/>
          <p:cNvSpPr txBox="1"/>
          <p:nvPr>
            <p:ph type="body" sz="half" idx="4294967295"/>
          </p:nvPr>
        </p:nvSpPr>
        <p:spPr>
          <a:xfrm>
            <a:off x="457200" y="1417637"/>
            <a:ext cx="3149600" cy="5080001"/>
          </a:xfrm>
          <a:prstGeom prst="rect">
            <a:avLst/>
          </a:prstGeom>
        </p:spPr>
        <p:txBody>
          <a:bodyPr lIns="45719" tIns="45719" rIns="45719" bIns="45719" anchor="t"/>
          <a:lstStyle/>
          <a:p>
            <a:pPr marL="0" indent="0" defTabSz="457200">
              <a:lnSpc>
                <a:spcPct val="80000"/>
              </a:lnSpc>
              <a:spcBef>
                <a:spcPts val="600"/>
              </a:spcBef>
              <a:buSzTx/>
              <a:buNone/>
              <a:defRPr sz="2700">
                <a:uFill>
                  <a:solidFill>
                    <a:srgbClr val="000000"/>
                  </a:solidFill>
                </a:uFill>
                <a:latin typeface="Calibri"/>
                <a:ea typeface="Calibri"/>
                <a:cs typeface="Calibri"/>
                <a:sym typeface="Calibri"/>
              </a:defRPr>
            </a:pPr>
            <a:r>
              <a:t>A rate of growth of 1.7% per year gives us a doubling time of about…</a:t>
            </a:r>
          </a:p>
          <a:p>
            <a:pPr marL="0" indent="0" defTabSz="457200">
              <a:lnSpc>
                <a:spcPct val="80000"/>
              </a:lnSpc>
              <a:spcBef>
                <a:spcPts val="600"/>
              </a:spcBef>
              <a:buSzTx/>
              <a:buNone/>
              <a:defRPr sz="2700">
                <a:uFill>
                  <a:solidFill>
                    <a:srgbClr val="000000"/>
                  </a:solidFill>
                </a:uFill>
                <a:latin typeface="Calibri"/>
                <a:ea typeface="Calibri"/>
                <a:cs typeface="Calibri"/>
                <a:sym typeface="Calibri"/>
              </a:defRPr>
            </a:pP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32 years</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57 years</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41 years</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98 years</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None of the above</a:t>
            </a:r>
          </a:p>
        </p:txBody>
      </p:sp>
      <p:pic>
        <p:nvPicPr>
          <p:cNvPr id="240" name="Untitled_13_numbers.png" descr="Untitled_13_numbers.png"/>
          <p:cNvPicPr>
            <a:picLocks noChangeAspect="0"/>
          </p:cNvPicPr>
          <p:nvPr/>
        </p:nvPicPr>
        <p:blipFill>
          <a:blip r:embed="rId2">
            <a:extLst/>
          </a:blip>
          <a:stretch>
            <a:fillRect/>
          </a:stretch>
        </p:blipFill>
        <p:spPr>
          <a:xfrm>
            <a:off x="3606800" y="1417637"/>
            <a:ext cx="5080000" cy="3810001"/>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To Your iClickers…"/>
          <p:cNvSpPr txBox="1"/>
          <p:nvPr>
            <p:ph type="title" idx="4294967295"/>
          </p:nvPr>
        </p:nvSpPr>
        <p:spPr>
          <a:xfrm>
            <a:off x="457200" y="274637"/>
            <a:ext cx="8229600" cy="1143001"/>
          </a:xfrm>
          <a:prstGeom prst="rect">
            <a:avLst/>
          </a:prstGeom>
        </p:spPr>
        <p:txBody>
          <a:bodyPr lIns="45719" tIns="45719" rIns="45719" bIns="45719"/>
          <a:lstStyle>
            <a:lvl1pPr defTabSz="457200">
              <a:defRPr sz="4400">
                <a:uFill>
                  <a:solidFill>
                    <a:srgbClr val="000000"/>
                  </a:solidFill>
                </a:uFill>
                <a:latin typeface="Calibri"/>
                <a:ea typeface="Calibri"/>
                <a:cs typeface="Calibri"/>
                <a:sym typeface="Calibri"/>
              </a:defRPr>
            </a:lvl1pPr>
          </a:lstStyle>
          <a:p>
            <a:pPr/>
            <a:r>
              <a:t>To Your iClickers…</a:t>
            </a:r>
          </a:p>
        </p:txBody>
      </p:sp>
      <p:sp>
        <p:nvSpPr>
          <p:cNvPr id="243" name="A rate of growth of 1.7% per year gives us a thousand-fold time of about……"/>
          <p:cNvSpPr txBox="1"/>
          <p:nvPr>
            <p:ph type="body" sz="half" idx="4294967295"/>
          </p:nvPr>
        </p:nvSpPr>
        <p:spPr>
          <a:xfrm>
            <a:off x="457200" y="1417637"/>
            <a:ext cx="3149600" cy="5080001"/>
          </a:xfrm>
          <a:prstGeom prst="rect">
            <a:avLst/>
          </a:prstGeom>
        </p:spPr>
        <p:txBody>
          <a:bodyPr lIns="45719" tIns="45719" rIns="45719" bIns="45719" anchor="t"/>
          <a:lstStyle/>
          <a:p>
            <a:pPr marL="0" indent="0" defTabSz="457200">
              <a:lnSpc>
                <a:spcPct val="80000"/>
              </a:lnSpc>
              <a:spcBef>
                <a:spcPts val="600"/>
              </a:spcBef>
              <a:buSzTx/>
              <a:buNone/>
              <a:defRPr sz="2700">
                <a:uFill>
                  <a:solidFill>
                    <a:srgbClr val="000000"/>
                  </a:solidFill>
                </a:uFill>
                <a:latin typeface="Calibri"/>
                <a:ea typeface="Calibri"/>
                <a:cs typeface="Calibri"/>
                <a:sym typeface="Calibri"/>
              </a:defRPr>
            </a:pPr>
            <a:r>
              <a:t>A rate of growth of 1.7% per year gives us a thousand-fold time of about…</a:t>
            </a:r>
          </a:p>
          <a:p>
            <a:pPr marL="0" indent="0" defTabSz="457200">
              <a:lnSpc>
                <a:spcPct val="80000"/>
              </a:lnSpc>
              <a:spcBef>
                <a:spcPts val="600"/>
              </a:spcBef>
              <a:buSzTx/>
              <a:buNone/>
              <a:defRPr sz="2700">
                <a:uFill>
                  <a:solidFill>
                    <a:srgbClr val="000000"/>
                  </a:solidFill>
                </a:uFill>
                <a:latin typeface="Calibri"/>
                <a:ea typeface="Calibri"/>
                <a:cs typeface="Calibri"/>
                <a:sym typeface="Calibri"/>
              </a:defRPr>
            </a:pP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4100 years</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410 years</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41 years</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41000 years</a:t>
            </a:r>
          </a:p>
          <a:p>
            <a:pPr marL="451184" indent="-451184" defTabSz="457200">
              <a:lnSpc>
                <a:spcPct val="80000"/>
              </a:lnSpc>
              <a:spcBef>
                <a:spcPts val="600"/>
              </a:spcBef>
              <a:buSzPct val="100000"/>
              <a:buAutoNum type="alphaUcPeriod" startAt="1"/>
              <a:defRPr sz="2700">
                <a:uFill>
                  <a:solidFill>
                    <a:srgbClr val="000000"/>
                  </a:solidFill>
                </a:uFill>
                <a:latin typeface="Calibri"/>
                <a:ea typeface="Calibri"/>
                <a:cs typeface="Calibri"/>
                <a:sym typeface="Calibri"/>
              </a:defRPr>
            </a:pPr>
            <a:r>
              <a:t>None of the above</a:t>
            </a:r>
          </a:p>
        </p:txBody>
      </p:sp>
      <p:pic>
        <p:nvPicPr>
          <p:cNvPr id="244" name="Untitled_13_numbers.png" descr="Untitled_13_numbers.png"/>
          <p:cNvPicPr>
            <a:picLocks noChangeAspect="0"/>
          </p:cNvPicPr>
          <p:nvPr/>
        </p:nvPicPr>
        <p:blipFill>
          <a:blip r:embed="rId2">
            <a:extLst/>
          </a:blip>
          <a:stretch>
            <a:fillRect/>
          </a:stretch>
        </p:blipFill>
        <p:spPr>
          <a:xfrm>
            <a:off x="3606800" y="1417637"/>
            <a:ext cx="5080000" cy="3810001"/>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To Your iClickers…"/>
          <p:cNvSpPr txBox="1"/>
          <p:nvPr>
            <p:ph type="title" idx="4294967295"/>
          </p:nvPr>
        </p:nvSpPr>
        <p:spPr>
          <a:xfrm>
            <a:off x="457200" y="274637"/>
            <a:ext cx="8229600" cy="1143001"/>
          </a:xfrm>
          <a:prstGeom prst="rect">
            <a:avLst/>
          </a:prstGeom>
        </p:spPr>
        <p:txBody>
          <a:bodyPr lIns="45719" tIns="45719" rIns="45719" bIns="45719"/>
          <a:lstStyle>
            <a:lvl1pPr defTabSz="457200">
              <a:defRPr sz="4400">
                <a:uFill>
                  <a:solidFill>
                    <a:srgbClr val="000000"/>
                  </a:solidFill>
                </a:uFill>
                <a:latin typeface="Calibri"/>
                <a:ea typeface="Calibri"/>
                <a:cs typeface="Calibri"/>
                <a:sym typeface="Calibri"/>
              </a:defRPr>
            </a:lvl1pPr>
          </a:lstStyle>
          <a:p>
            <a:pPr/>
            <a:r>
              <a:t>To Your iClickers…</a:t>
            </a:r>
          </a:p>
        </p:txBody>
      </p:sp>
      <p:sp>
        <p:nvSpPr>
          <p:cNvPr id="247" name="At a rate of growth of 1.7% per year, world GDP per capita in 3000 would be about……"/>
          <p:cNvSpPr txBox="1"/>
          <p:nvPr>
            <p:ph type="body" sz="half" idx="4294967295"/>
          </p:nvPr>
        </p:nvSpPr>
        <p:spPr>
          <a:xfrm>
            <a:off x="457200" y="1417637"/>
            <a:ext cx="3149600" cy="5080001"/>
          </a:xfrm>
          <a:prstGeom prst="rect">
            <a:avLst/>
          </a:prstGeom>
        </p:spPr>
        <p:txBody>
          <a:bodyPr lIns="45719" tIns="45719" rIns="45719" bIns="45719" anchor="t"/>
          <a:lstStyle/>
          <a:p>
            <a:pPr marL="0" indent="0" defTabSz="438911">
              <a:lnSpc>
                <a:spcPct val="80000"/>
              </a:lnSpc>
              <a:spcBef>
                <a:spcPts val="600"/>
              </a:spcBef>
              <a:buSzTx/>
              <a:buNone/>
              <a:defRPr sz="2592">
                <a:uFill>
                  <a:solidFill>
                    <a:srgbClr val="000000"/>
                  </a:solidFill>
                </a:uFill>
                <a:latin typeface="Calibri"/>
                <a:ea typeface="Calibri"/>
                <a:cs typeface="Calibri"/>
                <a:sym typeface="Calibri"/>
              </a:defRPr>
            </a:pPr>
            <a:r>
              <a:t>At a rate of growth of 1.7% per year, world GDP per capita in 3000 would be about…</a:t>
            </a:r>
          </a:p>
          <a:p>
            <a:pPr marL="0" indent="0" defTabSz="438911">
              <a:lnSpc>
                <a:spcPct val="80000"/>
              </a:lnSpc>
              <a:spcBef>
                <a:spcPts val="600"/>
              </a:spcBef>
              <a:buSzTx/>
              <a:buNone/>
              <a:defRPr sz="2592">
                <a:uFill>
                  <a:solidFill>
                    <a:srgbClr val="000000"/>
                  </a:solidFill>
                </a:uFill>
                <a:latin typeface="Calibri"/>
                <a:ea typeface="Calibri"/>
                <a:cs typeface="Calibri"/>
                <a:sym typeface="Calibri"/>
              </a:defRPr>
            </a:pPr>
          </a:p>
          <a:p>
            <a:pPr marL="433136" indent="-433136" defTabSz="438911">
              <a:lnSpc>
                <a:spcPct val="80000"/>
              </a:lnSpc>
              <a:spcBef>
                <a:spcPts val="600"/>
              </a:spcBef>
              <a:buSzPct val="100000"/>
              <a:buAutoNum type="alphaUcPeriod" startAt="1"/>
              <a:defRPr sz="2592">
                <a:uFill>
                  <a:solidFill>
                    <a:srgbClr val="000000"/>
                  </a:solidFill>
                </a:uFill>
                <a:latin typeface="Calibri"/>
                <a:ea typeface="Calibri"/>
                <a:cs typeface="Calibri"/>
                <a:sym typeface="Calibri"/>
              </a:defRPr>
            </a:pPr>
            <a:r>
              <a:t>$187,100,000,000,000,000 per year</a:t>
            </a:r>
          </a:p>
          <a:p>
            <a:pPr marL="433136" indent="-433136" defTabSz="438911">
              <a:lnSpc>
                <a:spcPct val="80000"/>
              </a:lnSpc>
              <a:spcBef>
                <a:spcPts val="600"/>
              </a:spcBef>
              <a:buSzPct val="100000"/>
              <a:buAutoNum type="alphaUcPeriod" startAt="1"/>
              <a:defRPr sz="2592">
                <a:uFill>
                  <a:solidFill>
                    <a:srgbClr val="000000"/>
                  </a:solidFill>
                </a:uFill>
                <a:latin typeface="Calibri"/>
                <a:ea typeface="Calibri"/>
                <a:cs typeface="Calibri"/>
                <a:sym typeface="Calibri"/>
              </a:defRPr>
            </a:pPr>
            <a:r>
              <a:t>$187,100 per year</a:t>
            </a:r>
          </a:p>
          <a:p>
            <a:pPr marL="433136" indent="-433136" defTabSz="438911">
              <a:lnSpc>
                <a:spcPct val="80000"/>
              </a:lnSpc>
              <a:spcBef>
                <a:spcPts val="600"/>
              </a:spcBef>
              <a:buSzPct val="100000"/>
              <a:buAutoNum type="alphaUcPeriod" startAt="1"/>
              <a:defRPr sz="2592">
                <a:uFill>
                  <a:solidFill>
                    <a:srgbClr val="000000"/>
                  </a:solidFill>
                </a:uFill>
                <a:latin typeface="Calibri"/>
                <a:ea typeface="Calibri"/>
                <a:cs typeface="Calibri"/>
                <a:sym typeface="Calibri"/>
              </a:defRPr>
            </a:pPr>
            <a:r>
              <a:t>$37,420,000,000 per year</a:t>
            </a:r>
          </a:p>
          <a:p>
            <a:pPr marL="433136" indent="-433136" defTabSz="438911">
              <a:lnSpc>
                <a:spcPct val="80000"/>
              </a:lnSpc>
              <a:spcBef>
                <a:spcPts val="600"/>
              </a:spcBef>
              <a:buSzPct val="100000"/>
              <a:buAutoNum type="alphaUcPeriod" startAt="1"/>
              <a:defRPr sz="2592">
                <a:uFill>
                  <a:solidFill>
                    <a:srgbClr val="000000"/>
                  </a:solidFill>
                </a:uFill>
                <a:latin typeface="Calibri"/>
                <a:ea typeface="Calibri"/>
                <a:cs typeface="Calibri"/>
                <a:sym typeface="Calibri"/>
              </a:defRPr>
            </a:pPr>
            <a:r>
              <a:t>$187,100,000,000 per year</a:t>
            </a:r>
          </a:p>
          <a:p>
            <a:pPr marL="433136" indent="-433136" defTabSz="438911">
              <a:lnSpc>
                <a:spcPct val="80000"/>
              </a:lnSpc>
              <a:spcBef>
                <a:spcPts val="600"/>
              </a:spcBef>
              <a:buSzPct val="100000"/>
              <a:buAutoNum type="alphaUcPeriod" startAt="1"/>
              <a:defRPr sz="2592">
                <a:uFill>
                  <a:solidFill>
                    <a:srgbClr val="000000"/>
                  </a:solidFill>
                </a:uFill>
                <a:latin typeface="Calibri"/>
                <a:ea typeface="Calibri"/>
                <a:cs typeface="Calibri"/>
                <a:sym typeface="Calibri"/>
              </a:defRPr>
            </a:pPr>
            <a:r>
              <a:t>None of the above</a:t>
            </a:r>
          </a:p>
        </p:txBody>
      </p:sp>
      <p:pic>
        <p:nvPicPr>
          <p:cNvPr id="248" name="Untitled_13_numbers.png" descr="Untitled_13_numbers.png"/>
          <p:cNvPicPr>
            <a:picLocks noChangeAspect="0"/>
          </p:cNvPicPr>
          <p:nvPr/>
        </p:nvPicPr>
        <p:blipFill>
          <a:blip r:embed="rId2">
            <a:extLst/>
          </a:blip>
          <a:stretch>
            <a:fillRect/>
          </a:stretch>
        </p:blipFill>
        <p:spPr>
          <a:xfrm>
            <a:off x="3606800" y="1417637"/>
            <a:ext cx="5080000" cy="3810001"/>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How Fast Has GDP per Capita Worldwide Been since 1900?"/>
          <p:cNvSpPr txBox="1"/>
          <p:nvPr>
            <p:ph type="title" idx="4294967295"/>
          </p:nvPr>
        </p:nvSpPr>
        <p:spPr>
          <a:xfrm>
            <a:off x="415665" y="0"/>
            <a:ext cx="8255001" cy="1587501"/>
          </a:xfrm>
          <a:prstGeom prst="rect">
            <a:avLst/>
          </a:prstGeom>
        </p:spPr>
        <p:txBody>
          <a:bodyPr lIns="45719" tIns="45719" rIns="45719" bIns="45719"/>
          <a:lstStyle>
            <a:lvl1pPr defTabSz="457200">
              <a:defRPr sz="4500">
                <a:uFill>
                  <a:solidFill>
                    <a:srgbClr val="000000"/>
                  </a:solidFill>
                </a:uFill>
              </a:defRPr>
            </a:lvl1pPr>
          </a:lstStyle>
          <a:p>
            <a:pPr/>
            <a:r>
              <a:t>How Fast Has GDP per Capita Worldwide Been since 1900?</a:t>
            </a:r>
          </a:p>
        </p:txBody>
      </p:sp>
      <p:sp>
        <p:nvSpPr>
          <p:cNvPr id="251" name="1900: $2000 US per capita…"/>
          <p:cNvSpPr txBox="1"/>
          <p:nvPr/>
        </p:nvSpPr>
        <p:spPr>
          <a:xfrm>
            <a:off x="415665" y="1587500"/>
            <a:ext cx="6092086" cy="47625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21468">
              <a:spcBef>
                <a:spcPts val="800"/>
              </a:spcBef>
              <a:defRPr b="1" sz="2000">
                <a:uFillTx/>
                <a:latin typeface="+mj-lt"/>
                <a:ea typeface="+mj-ea"/>
                <a:cs typeface="+mj-cs"/>
                <a:sym typeface="Helvetica"/>
              </a:defRPr>
            </a:pPr>
            <a:r>
              <a:t>1900: $2000 US per capita</a:t>
            </a:r>
          </a:p>
          <a:p>
            <a:pPr defTabSz="321468">
              <a:spcBef>
                <a:spcPts val="800"/>
              </a:spcBef>
              <a:defRPr b="1" sz="2000">
                <a:uFillTx/>
                <a:latin typeface="+mj-lt"/>
                <a:ea typeface="+mj-ea"/>
                <a:cs typeface="+mj-cs"/>
                <a:sym typeface="Helvetica"/>
              </a:defRPr>
            </a:pPr>
            <a:r>
              <a:t>2015: $10000 US per capita</a:t>
            </a:r>
          </a:p>
          <a:p>
            <a:pPr defTabSz="321468">
              <a:spcBef>
                <a:spcPts val="800"/>
              </a:spcBef>
              <a:defRPr b="1" sz="2000">
                <a:uFillTx/>
                <a:latin typeface="+mj-lt"/>
                <a:ea typeface="+mj-ea"/>
                <a:cs typeface="+mj-cs"/>
                <a:sym typeface="Helvetica"/>
              </a:defRPr>
            </a:pPr>
          </a:p>
          <a:p>
            <a:pPr marL="352777" indent="-352777" defTabSz="321468">
              <a:spcBef>
                <a:spcPts val="800"/>
              </a:spcBef>
              <a:buSzPct val="100000"/>
              <a:buAutoNum type="alphaUcPeriod" startAt="1"/>
              <a:defRPr sz="2000">
                <a:uFillTx/>
                <a:latin typeface="+mj-lt"/>
                <a:ea typeface="+mj-ea"/>
                <a:cs typeface="+mj-cs"/>
                <a:sym typeface="Helvetica"/>
              </a:defRPr>
            </a:pPr>
            <a:r>
              <a:t>1.4%/year</a:t>
            </a:r>
          </a:p>
          <a:p>
            <a:pPr marL="352777" indent="-352777" defTabSz="321468">
              <a:spcBef>
                <a:spcPts val="800"/>
              </a:spcBef>
              <a:buSzPct val="100000"/>
              <a:buAutoNum type="alphaUcPeriod" startAt="1"/>
              <a:defRPr sz="2000">
                <a:uFillTx/>
                <a:latin typeface="+mj-lt"/>
                <a:ea typeface="+mj-ea"/>
                <a:cs typeface="+mj-cs"/>
                <a:sym typeface="Helvetica"/>
              </a:defRPr>
            </a:pPr>
            <a:r>
              <a:t>4.3%/year</a:t>
            </a:r>
          </a:p>
          <a:p>
            <a:pPr marL="352777" indent="-352777" defTabSz="321468">
              <a:spcBef>
                <a:spcPts val="800"/>
              </a:spcBef>
              <a:buSzPct val="100000"/>
              <a:buAutoNum type="alphaUcPeriod" startAt="1"/>
              <a:defRPr sz="2000">
                <a:uFillTx/>
                <a:latin typeface="+mj-lt"/>
                <a:ea typeface="+mj-ea"/>
                <a:cs typeface="+mj-cs"/>
                <a:sym typeface="Helvetica"/>
              </a:defRPr>
            </a:pPr>
            <a:r>
              <a:t>$70/year</a:t>
            </a:r>
          </a:p>
          <a:p>
            <a:pPr marL="352777" indent="-352777" defTabSz="321468">
              <a:spcBef>
                <a:spcPts val="800"/>
              </a:spcBef>
              <a:buSzPct val="100000"/>
              <a:buAutoNum type="alphaUcPeriod" startAt="1"/>
              <a:defRPr sz="2000">
                <a:uFillTx/>
                <a:latin typeface="+mj-lt"/>
                <a:ea typeface="+mj-ea"/>
                <a:cs typeface="+mj-cs"/>
                <a:sym typeface="Helvetica"/>
              </a:defRPr>
            </a:pPr>
            <a:r>
              <a:t>50 years</a:t>
            </a:r>
          </a:p>
          <a:p>
            <a:pPr marL="352777" indent="-352777" defTabSz="321468">
              <a:spcBef>
                <a:spcPts val="800"/>
              </a:spcBef>
              <a:buSzPct val="100000"/>
              <a:buAutoNum type="alphaUcPeriod" startAt="1"/>
              <a:defRPr sz="2000">
                <a:uFillTx/>
                <a:latin typeface="+mj-lt"/>
                <a:ea typeface="+mj-ea"/>
                <a:cs typeface="+mj-cs"/>
                <a:sym typeface="Helvetica"/>
              </a:defRPr>
            </a:pPr>
            <a:r>
              <a:t>None of the above</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If Per Capita GDP Growth Continues at Its 1.7%/year 2000-2015 Pace…"/>
          <p:cNvSpPr txBox="1"/>
          <p:nvPr>
            <p:ph type="title" idx="4294967295"/>
          </p:nvPr>
        </p:nvSpPr>
        <p:spPr>
          <a:xfrm>
            <a:off x="415665" y="0"/>
            <a:ext cx="8255001" cy="1587501"/>
          </a:xfrm>
          <a:prstGeom prst="rect">
            <a:avLst/>
          </a:prstGeom>
        </p:spPr>
        <p:txBody>
          <a:bodyPr lIns="45719" tIns="45719" rIns="45719" bIns="45719"/>
          <a:lstStyle>
            <a:lvl1pPr defTabSz="379475">
              <a:defRPr sz="3734">
                <a:uFill>
                  <a:solidFill>
                    <a:srgbClr val="000000"/>
                  </a:solidFill>
                </a:uFill>
              </a:defRPr>
            </a:lvl1pPr>
          </a:lstStyle>
          <a:p>
            <a:pPr/>
            <a:r>
              <a:t>If Per Capita GDP Growth Continues at Its 1.7%/year 2000-2015 Pace…</a:t>
            </a:r>
          </a:p>
        </p:txBody>
      </p:sp>
      <p:sp>
        <p:nvSpPr>
          <p:cNvPr id="254" name="…when will the world average—which was $10000/year in 2015—attain the $60000/year that was the U.S. value in 2015?…"/>
          <p:cNvSpPr txBox="1"/>
          <p:nvPr/>
        </p:nvSpPr>
        <p:spPr>
          <a:xfrm>
            <a:off x="415665" y="1587500"/>
            <a:ext cx="8255001" cy="47625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21468">
              <a:spcBef>
                <a:spcPts val="800"/>
              </a:spcBef>
              <a:defRPr b="1" sz="2000">
                <a:uFillTx/>
                <a:latin typeface="+mj-lt"/>
                <a:ea typeface="+mj-ea"/>
                <a:cs typeface="+mj-cs"/>
                <a:sym typeface="Helvetica"/>
              </a:defRPr>
            </a:pPr>
            <a:r>
              <a:t>…when will the world average—which was $10000/year in 2015—attain the $60000/year that was the U.S. value in 2015?</a:t>
            </a:r>
          </a:p>
          <a:p>
            <a:pPr defTabSz="321468">
              <a:spcBef>
                <a:spcPts val="800"/>
              </a:spcBef>
              <a:defRPr b="1" sz="2000">
                <a:uFillTx/>
                <a:latin typeface="+mj-lt"/>
                <a:ea typeface="+mj-ea"/>
                <a:cs typeface="+mj-cs"/>
                <a:sym typeface="Helvetica"/>
              </a:defRPr>
            </a:pPr>
          </a:p>
          <a:p>
            <a:pPr marL="352777" indent="-352777" defTabSz="321468">
              <a:spcBef>
                <a:spcPts val="800"/>
              </a:spcBef>
              <a:buSzPct val="100000"/>
              <a:buAutoNum type="alphaUcPeriod" startAt="1"/>
              <a:defRPr sz="2000">
                <a:uFillTx/>
                <a:latin typeface="+mj-lt"/>
                <a:ea typeface="+mj-ea"/>
                <a:cs typeface="+mj-cs"/>
                <a:sym typeface="Helvetica"/>
              </a:defRPr>
            </a:pPr>
            <a:r>
              <a:t>About 2060</a:t>
            </a:r>
          </a:p>
          <a:p>
            <a:pPr marL="352777" indent="-352777" defTabSz="321468">
              <a:spcBef>
                <a:spcPts val="800"/>
              </a:spcBef>
              <a:buSzPct val="100000"/>
              <a:buAutoNum type="alphaUcPeriod" startAt="1"/>
              <a:defRPr sz="2000">
                <a:uFillTx/>
                <a:latin typeface="+mj-lt"/>
                <a:ea typeface="+mj-ea"/>
                <a:cs typeface="+mj-cs"/>
                <a:sym typeface="Helvetica"/>
              </a:defRPr>
            </a:pPr>
            <a:r>
              <a:t>About 2120</a:t>
            </a:r>
          </a:p>
          <a:p>
            <a:pPr marL="352777" indent="-352777" defTabSz="321468">
              <a:spcBef>
                <a:spcPts val="800"/>
              </a:spcBef>
              <a:buSzPct val="100000"/>
              <a:buAutoNum type="alphaUcPeriod" startAt="1"/>
              <a:defRPr sz="2000">
                <a:uFillTx/>
                <a:latin typeface="+mj-lt"/>
                <a:ea typeface="+mj-ea"/>
                <a:cs typeface="+mj-cs"/>
                <a:sym typeface="Helvetica"/>
              </a:defRPr>
            </a:pPr>
            <a:r>
              <a:t>About 2600</a:t>
            </a:r>
          </a:p>
          <a:p>
            <a:pPr marL="352777" indent="-352777" defTabSz="321468">
              <a:spcBef>
                <a:spcPts val="800"/>
              </a:spcBef>
              <a:buSzPct val="100000"/>
              <a:buAutoNum type="alphaUcPeriod" startAt="1"/>
              <a:defRPr sz="2000">
                <a:uFillTx/>
                <a:latin typeface="+mj-lt"/>
                <a:ea typeface="+mj-ea"/>
                <a:cs typeface="+mj-cs"/>
                <a:sym typeface="Helvetica"/>
              </a:defRPr>
            </a:pPr>
            <a:r>
              <a:t>It cannot be calculated from the information given</a:t>
            </a:r>
          </a:p>
          <a:p>
            <a:pPr marL="352777" indent="-352777" defTabSz="321468">
              <a:spcBef>
                <a:spcPts val="800"/>
              </a:spcBef>
              <a:buSzPct val="100000"/>
              <a:buAutoNum type="alphaUcPeriod" startAt="1"/>
              <a:defRPr sz="2000">
                <a:uFillTx/>
                <a:latin typeface="+mj-lt"/>
                <a:ea typeface="+mj-ea"/>
                <a:cs typeface="+mj-cs"/>
                <a:sym typeface="Helvetica"/>
              </a:defRPr>
            </a:pPr>
            <a:r>
              <a:t>None of the above</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If Per Capita GDP Growth Continues at Its 1.7%/year 2000-2015 Pace…"/>
          <p:cNvSpPr txBox="1"/>
          <p:nvPr>
            <p:ph type="title" idx="4294967295"/>
          </p:nvPr>
        </p:nvSpPr>
        <p:spPr>
          <a:xfrm>
            <a:off x="415665" y="0"/>
            <a:ext cx="8255001" cy="1587501"/>
          </a:xfrm>
          <a:prstGeom prst="rect">
            <a:avLst/>
          </a:prstGeom>
        </p:spPr>
        <p:txBody>
          <a:bodyPr lIns="45719" tIns="45719" rIns="45719" bIns="45719"/>
          <a:lstStyle>
            <a:lvl1pPr defTabSz="379475">
              <a:defRPr sz="3734">
                <a:uFill>
                  <a:solidFill>
                    <a:srgbClr val="000000"/>
                  </a:solidFill>
                </a:uFill>
              </a:defRPr>
            </a:lvl1pPr>
          </a:lstStyle>
          <a:p>
            <a:pPr/>
            <a:r>
              <a:t>If Per Capita GDP Growth Continues at Its 1.7%/year 2000-2015 Pace…</a:t>
            </a:r>
          </a:p>
        </p:txBody>
      </p:sp>
      <p:sp>
        <p:nvSpPr>
          <p:cNvPr id="257" name="…when will the world average—which was $10000/year in 2015—attain the $240000/year that was my household’s value in 2015?…"/>
          <p:cNvSpPr txBox="1"/>
          <p:nvPr/>
        </p:nvSpPr>
        <p:spPr>
          <a:xfrm>
            <a:off x="415665" y="1587500"/>
            <a:ext cx="8255001" cy="47625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21468">
              <a:spcBef>
                <a:spcPts val="800"/>
              </a:spcBef>
              <a:defRPr b="1" sz="2000">
                <a:uFillTx/>
                <a:latin typeface="+mj-lt"/>
                <a:ea typeface="+mj-ea"/>
                <a:cs typeface="+mj-cs"/>
                <a:sym typeface="Helvetica"/>
              </a:defRPr>
            </a:pPr>
            <a:r>
              <a:t>…when will the world average—which was $10000/year in 2015—attain the $240000/year that was my household’s value in 2015?</a:t>
            </a:r>
          </a:p>
          <a:p>
            <a:pPr defTabSz="321468">
              <a:spcBef>
                <a:spcPts val="800"/>
              </a:spcBef>
              <a:defRPr b="1" sz="2000">
                <a:uFillTx/>
                <a:latin typeface="+mj-lt"/>
                <a:ea typeface="+mj-ea"/>
                <a:cs typeface="+mj-cs"/>
                <a:sym typeface="Helvetica"/>
              </a:defRPr>
            </a:pPr>
          </a:p>
          <a:p>
            <a:pPr marL="352777" indent="-352777" defTabSz="321468">
              <a:spcBef>
                <a:spcPts val="800"/>
              </a:spcBef>
              <a:buSzPct val="100000"/>
              <a:buAutoNum type="alphaUcPeriod" startAt="1"/>
              <a:defRPr sz="2000">
                <a:uFillTx/>
                <a:latin typeface="+mj-lt"/>
                <a:ea typeface="+mj-ea"/>
                <a:cs typeface="+mj-cs"/>
                <a:sym typeface="Helvetica"/>
              </a:defRPr>
            </a:pPr>
            <a:r>
              <a:t>About 2140</a:t>
            </a:r>
          </a:p>
          <a:p>
            <a:pPr marL="352777" indent="-352777" defTabSz="321468">
              <a:spcBef>
                <a:spcPts val="800"/>
              </a:spcBef>
              <a:buSzPct val="100000"/>
              <a:buAutoNum type="alphaUcPeriod" startAt="1"/>
              <a:defRPr sz="2000">
                <a:uFillTx/>
                <a:latin typeface="+mj-lt"/>
                <a:ea typeface="+mj-ea"/>
                <a:cs typeface="+mj-cs"/>
                <a:sym typeface="Helvetica"/>
              </a:defRPr>
            </a:pPr>
            <a:r>
              <a:t>About 2200</a:t>
            </a:r>
          </a:p>
          <a:p>
            <a:pPr marL="352777" indent="-352777" defTabSz="321468">
              <a:spcBef>
                <a:spcPts val="800"/>
              </a:spcBef>
              <a:buSzPct val="100000"/>
              <a:buAutoNum type="alphaUcPeriod" startAt="1"/>
              <a:defRPr sz="2000">
                <a:uFillTx/>
                <a:latin typeface="+mj-lt"/>
                <a:ea typeface="+mj-ea"/>
                <a:cs typeface="+mj-cs"/>
                <a:sym typeface="Helvetica"/>
              </a:defRPr>
            </a:pPr>
            <a:r>
              <a:t>About 3000</a:t>
            </a:r>
          </a:p>
          <a:p>
            <a:pPr marL="352777" indent="-352777" defTabSz="321468">
              <a:spcBef>
                <a:spcPts val="800"/>
              </a:spcBef>
              <a:buSzPct val="100000"/>
              <a:buAutoNum type="alphaUcPeriod" startAt="1"/>
              <a:defRPr sz="2000">
                <a:uFillTx/>
                <a:latin typeface="+mj-lt"/>
                <a:ea typeface="+mj-ea"/>
                <a:cs typeface="+mj-cs"/>
                <a:sym typeface="Helvetica"/>
              </a:defRPr>
            </a:pPr>
            <a:r>
              <a:t>It cannot be calculated from the information given</a:t>
            </a:r>
          </a:p>
          <a:p>
            <a:pPr marL="352777" indent="-352777" defTabSz="321468">
              <a:spcBef>
                <a:spcPts val="800"/>
              </a:spcBef>
              <a:buSzPct val="100000"/>
              <a:buAutoNum type="alphaUcPeriod" startAt="1"/>
              <a:defRPr sz="2000">
                <a:uFillTx/>
                <a:latin typeface="+mj-lt"/>
                <a:ea typeface="+mj-ea"/>
                <a:cs typeface="+mj-cs"/>
                <a:sym typeface="Helvetica"/>
              </a:defRPr>
            </a:pPr>
            <a:r>
              <a:t>None of the above</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If Per Capita GDP Growth Continues at Its 1.7%/year 2000-2015 Pace…"/>
          <p:cNvSpPr txBox="1"/>
          <p:nvPr>
            <p:ph type="title" idx="4294967295"/>
          </p:nvPr>
        </p:nvSpPr>
        <p:spPr>
          <a:xfrm>
            <a:off x="415665" y="0"/>
            <a:ext cx="8255001" cy="1587501"/>
          </a:xfrm>
          <a:prstGeom prst="rect">
            <a:avLst/>
          </a:prstGeom>
        </p:spPr>
        <p:txBody>
          <a:bodyPr lIns="45719" tIns="45719" rIns="45719" bIns="45719"/>
          <a:lstStyle>
            <a:lvl1pPr defTabSz="379475">
              <a:defRPr sz="3734">
                <a:uFill>
                  <a:solidFill>
                    <a:srgbClr val="000000"/>
                  </a:solidFill>
                </a:uFill>
              </a:defRPr>
            </a:lvl1pPr>
          </a:lstStyle>
          <a:p>
            <a:pPr/>
            <a:r>
              <a:t>If Per Capita GDP Growth Continues at Its 1.7%/year 2000-2015 Pace…</a:t>
            </a:r>
          </a:p>
        </p:txBody>
      </p:sp>
      <p:sp>
        <p:nvSpPr>
          <p:cNvPr id="260" name="…when will the world average—which was $10000/year in 2015—attain the value of $1000000/year…"/>
          <p:cNvSpPr txBox="1"/>
          <p:nvPr/>
        </p:nvSpPr>
        <p:spPr>
          <a:xfrm>
            <a:off x="415665" y="1587500"/>
            <a:ext cx="8255001" cy="47625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21468">
              <a:spcBef>
                <a:spcPts val="800"/>
              </a:spcBef>
              <a:defRPr b="1" sz="2000">
                <a:uFillTx/>
                <a:latin typeface="+mj-lt"/>
                <a:ea typeface="+mj-ea"/>
                <a:cs typeface="+mj-cs"/>
                <a:sym typeface="Helvetica"/>
              </a:defRPr>
            </a:pPr>
            <a:r>
              <a:t>…when will the world average—which was $10000/year in 2015—attain the value of $1000000/year</a:t>
            </a:r>
          </a:p>
          <a:p>
            <a:pPr defTabSz="321468">
              <a:spcBef>
                <a:spcPts val="800"/>
              </a:spcBef>
              <a:defRPr b="1" sz="2000">
                <a:uFillTx/>
                <a:latin typeface="+mj-lt"/>
                <a:ea typeface="+mj-ea"/>
                <a:cs typeface="+mj-cs"/>
                <a:sym typeface="Helvetica"/>
              </a:defRPr>
            </a:pPr>
          </a:p>
          <a:p>
            <a:pPr marL="352777" indent="-352777" defTabSz="321468">
              <a:spcBef>
                <a:spcPts val="800"/>
              </a:spcBef>
              <a:buSzPct val="100000"/>
              <a:buAutoNum type="alphaUcPeriod" startAt="1"/>
              <a:defRPr sz="2000">
                <a:uFillTx/>
                <a:latin typeface="+mj-lt"/>
                <a:ea typeface="+mj-ea"/>
                <a:cs typeface="+mj-cs"/>
                <a:sym typeface="Helvetica"/>
              </a:defRPr>
            </a:pPr>
            <a:r>
              <a:t>About 2220</a:t>
            </a:r>
          </a:p>
          <a:p>
            <a:pPr marL="352777" indent="-352777" defTabSz="321468">
              <a:spcBef>
                <a:spcPts val="800"/>
              </a:spcBef>
              <a:buSzPct val="100000"/>
              <a:buAutoNum type="alphaUcPeriod" startAt="1"/>
              <a:defRPr sz="2000">
                <a:uFillTx/>
                <a:latin typeface="+mj-lt"/>
                <a:ea typeface="+mj-ea"/>
                <a:cs typeface="+mj-cs"/>
                <a:sym typeface="Helvetica"/>
              </a:defRPr>
            </a:pPr>
            <a:r>
              <a:t>About 2280</a:t>
            </a:r>
          </a:p>
          <a:p>
            <a:pPr marL="352777" indent="-352777" defTabSz="321468">
              <a:spcBef>
                <a:spcPts val="800"/>
              </a:spcBef>
              <a:buSzPct val="100000"/>
              <a:buAutoNum type="alphaUcPeriod" startAt="1"/>
              <a:defRPr sz="2000">
                <a:uFillTx/>
                <a:latin typeface="+mj-lt"/>
                <a:ea typeface="+mj-ea"/>
                <a:cs typeface="+mj-cs"/>
                <a:sym typeface="Helvetica"/>
              </a:defRPr>
            </a:pPr>
            <a:r>
              <a:t>About 5000</a:t>
            </a:r>
          </a:p>
          <a:p>
            <a:pPr marL="352777" indent="-352777" defTabSz="321468">
              <a:spcBef>
                <a:spcPts val="800"/>
              </a:spcBef>
              <a:buSzPct val="100000"/>
              <a:buAutoNum type="alphaUcPeriod" startAt="1"/>
              <a:defRPr sz="2000">
                <a:uFillTx/>
                <a:latin typeface="+mj-lt"/>
                <a:ea typeface="+mj-ea"/>
                <a:cs typeface="+mj-cs"/>
                <a:sym typeface="Helvetica"/>
              </a:defRPr>
            </a:pPr>
            <a:r>
              <a:t>It cannot be calculated from the information given</a:t>
            </a:r>
          </a:p>
          <a:p>
            <a:pPr marL="352777" indent="-352777" defTabSz="321468">
              <a:spcBef>
                <a:spcPts val="800"/>
              </a:spcBef>
              <a:buSzPct val="100000"/>
              <a:buAutoNum type="alphaUcPeriod" startAt="1"/>
              <a:defRPr sz="2000">
                <a:uFillTx/>
                <a:latin typeface="+mj-lt"/>
                <a:ea typeface="+mj-ea"/>
                <a:cs typeface="+mj-cs"/>
                <a:sym typeface="Helvetica"/>
              </a:defRPr>
            </a:pPr>
            <a:r>
              <a:t>None of the above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Thirty Glorious Years"/>
          <p:cNvSpPr txBox="1"/>
          <p:nvPr>
            <p:ph type="title"/>
          </p:nvPr>
        </p:nvSpPr>
        <p:spPr>
          <a:xfrm>
            <a:off x="120872" y="0"/>
            <a:ext cx="8890001" cy="1270001"/>
          </a:xfrm>
          <a:prstGeom prst="rect">
            <a:avLst/>
          </a:prstGeom>
        </p:spPr>
        <p:txBody>
          <a:bodyPr/>
          <a:lstStyle>
            <a:lvl1pPr defTabSz="215404">
              <a:defRPr b="1" sz="5520">
                <a:solidFill>
                  <a:srgbClr val="800000"/>
                </a:solidFill>
                <a:latin typeface="+mj-lt"/>
                <a:ea typeface="+mj-ea"/>
                <a:cs typeface="+mj-cs"/>
                <a:sym typeface="Helvetica"/>
              </a:defRPr>
            </a:lvl1pPr>
          </a:lstStyle>
          <a:p>
            <a:pPr/>
            <a:r>
              <a:t>Review and Future Trends</a:t>
            </a:r>
          </a:p>
        </p:txBody>
      </p:sp>
      <p:sp>
        <p:nvSpPr>
          <p:cNvPr id="115" name="There was not that much ground for optimism in the immediate aftermath of World War II.…"/>
          <p:cNvSpPr txBox="1"/>
          <p:nvPr>
            <p:ph type="body" idx="1"/>
          </p:nvPr>
        </p:nvSpPr>
        <p:spPr>
          <a:xfrm>
            <a:off x="120872" y="1270000"/>
            <a:ext cx="8890001" cy="4975681"/>
          </a:xfrm>
          <a:prstGeom prst="rect">
            <a:avLst/>
          </a:prstGeom>
        </p:spPr>
        <p:txBody>
          <a:bodyPr lIns="50800" tIns="50800" rIns="50800" bIns="50800" anchor="t"/>
          <a:lstStyle/>
          <a:p>
            <a:pPr marL="0" indent="0" defTabSz="380481">
              <a:spcBef>
                <a:spcPts val="800"/>
              </a:spcBef>
              <a:buSzTx/>
              <a:buNone/>
              <a:defRPr b="1" sz="2190">
                <a:uFill>
                  <a:solidFill>
                    <a:srgbClr val="000000"/>
                  </a:solidFill>
                </a:uFill>
                <a:latin typeface="+mj-lt"/>
                <a:ea typeface="+mj-ea"/>
                <a:cs typeface="+mj-cs"/>
                <a:sym typeface="Helvetica"/>
              </a:defRPr>
            </a:pPr>
            <a:r>
              <a:t>27. Th May 7: 7. Review and Future:</a:t>
            </a:r>
          </a:p>
          <a:p>
            <a:pPr marL="0" indent="0" defTabSz="380481">
              <a:spcBef>
                <a:spcPts val="800"/>
              </a:spcBef>
              <a:buSzTx/>
              <a:buNone/>
              <a:defRPr sz="1971">
                <a:uFill>
                  <a:solidFill>
                    <a:srgbClr val="000000"/>
                  </a:solidFill>
                </a:uFill>
                <a:latin typeface="+mj-lt"/>
                <a:ea typeface="+mj-ea"/>
                <a:cs typeface="+mj-cs"/>
                <a:sym typeface="Helvetica"/>
              </a:defRPr>
            </a:pPr>
            <a:r>
              <a:rPr b="1"/>
              <a:t>Readings:</a:t>
            </a:r>
            <a:endParaRPr b="1"/>
          </a:p>
          <a:p>
            <a:pPr lvl="1" marL="541621" indent="-263491" defTabSz="380481">
              <a:spcBef>
                <a:spcPts val="800"/>
              </a:spcBef>
              <a:buSzPct val="100000"/>
              <a:defRPr sz="1752">
                <a:uFill>
                  <a:solidFill>
                    <a:srgbClr val="000000"/>
                  </a:solidFill>
                </a:uFill>
                <a:latin typeface="Times New Roman"/>
                <a:ea typeface="Times New Roman"/>
                <a:cs typeface="Times New Roman"/>
                <a:sym typeface="Times New Roman"/>
              </a:defRPr>
            </a:pPr>
            <a:r>
              <a:rPr b="1"/>
              <a:t>Robert Allen </a:t>
            </a:r>
            <a:r>
              <a:t>(2011): </a:t>
            </a:r>
            <a:r>
              <a:rPr i="1"/>
              <a:t>Global Economic History: A Very Short Indtroduction</a:t>
            </a:r>
            <a:r>
              <a:t> &lt;</a:t>
            </a:r>
            <a:r>
              <a:rPr u="sng">
                <a:solidFill>
                  <a:srgbClr val="0000FF"/>
                </a:solidFill>
                <a:uFill>
                  <a:solidFill>
                    <a:srgbClr val="0000FF"/>
                  </a:solidFill>
                </a:uFill>
                <a:hlinkClick r:id="rId2" invalidUrl="" action="" tgtFrame="" tooltip="" history="1" highlightClick="0" endSnd="0"/>
              </a:rPr>
              <a:t>https://delong.typepad.com/files/allen-geh.pdf</a:t>
            </a:r>
            <a:r>
              <a:rPr sz="1168"/>
              <a:t>&gt;</a:t>
            </a:r>
            <a:endParaRPr sz="1168"/>
          </a:p>
          <a:p>
            <a:pPr lvl="1" marL="0" indent="166878" defTabSz="380481">
              <a:spcBef>
                <a:spcPts val="800"/>
              </a:spcBef>
              <a:buSzTx/>
              <a:buNone/>
              <a:defRPr b="1" sz="1971">
                <a:uFill>
                  <a:solidFill>
                    <a:srgbClr val="000000"/>
                  </a:solidFill>
                </a:uFill>
                <a:latin typeface="+mj-lt"/>
                <a:ea typeface="+mj-ea"/>
                <a:cs typeface="+mj-cs"/>
                <a:sym typeface="Helvetica"/>
              </a:defRPr>
            </a:pPr>
          </a:p>
          <a:p>
            <a:pPr marL="0" indent="0" defTabSz="380481">
              <a:spcBef>
                <a:spcPts val="800"/>
              </a:spcBef>
              <a:buSzTx/>
              <a:buNone/>
              <a:defRPr b="1" sz="1971">
                <a:uFill>
                  <a:solidFill>
                    <a:srgbClr val="000000"/>
                  </a:solidFill>
                </a:uFill>
                <a:latin typeface="+mj-lt"/>
                <a:ea typeface="+mj-ea"/>
                <a:cs typeface="+mj-cs"/>
                <a:sym typeface="Helvetica"/>
              </a:defRPr>
            </a:pPr>
            <a:r>
              <a:t>Materials:</a:t>
            </a:r>
            <a:endParaRPr>
              <a:latin typeface="Times New Roman"/>
              <a:ea typeface="Times New Roman"/>
              <a:cs typeface="Times New Roman"/>
              <a:sym typeface="Times New Roman"/>
            </a:endParaRPr>
          </a:p>
          <a:p>
            <a:pPr lvl="1" marL="541621" indent="-263491" defTabSz="380481">
              <a:spcBef>
                <a:spcPts val="800"/>
              </a:spcBef>
              <a:buSzPct val="100000"/>
              <a:defRPr sz="1752">
                <a:uFill>
                  <a:solidFill>
                    <a:srgbClr val="000000"/>
                  </a:solidFill>
                </a:uFill>
                <a:latin typeface="Times New Roman"/>
                <a:ea typeface="Times New Roman"/>
                <a:cs typeface="Times New Roman"/>
                <a:sym typeface="Times New Roman"/>
              </a:defRPr>
            </a:pPr>
            <a:r>
              <a:rPr b="1"/>
              <a:t>Readiness:</a:t>
            </a:r>
            <a:endParaRPr b="1"/>
          </a:p>
          <a:p>
            <a:pPr lvl="1" marL="541621" indent="-263491" defTabSz="380481">
              <a:spcBef>
                <a:spcPts val="800"/>
              </a:spcBef>
              <a:buSzPct val="100000"/>
              <a:defRPr sz="1752">
                <a:uFill>
                  <a:solidFill>
                    <a:srgbClr val="000000"/>
                  </a:solidFill>
                </a:uFill>
                <a:latin typeface="Times New Roman"/>
                <a:ea typeface="Times New Roman"/>
                <a:cs typeface="Times New Roman"/>
                <a:sym typeface="Times New Roman"/>
              </a:defRPr>
            </a:pPr>
            <a:r>
              <a:rPr b="1"/>
              <a:t>Slides</a:t>
            </a:r>
            <a:r>
              <a:t>: &lt;</a:t>
            </a:r>
            <a:r>
              <a:rPr u="sng">
                <a:solidFill>
                  <a:srgbClr val="0000FF"/>
                </a:solidFill>
                <a:uFill>
                  <a:solidFill>
                    <a:srgbClr val="0000FF"/>
                  </a:solidFill>
                </a:uFill>
                <a:hlinkClick r:id="rId3" invalidUrl="" action="" tgtFrame="" tooltip="" history="1" highlightClick="0" endSnd="0"/>
              </a:rPr>
              <a:t>https://github.com/braddelong/public-files/blob/master/econ-135-lecture-27.pptx</a:t>
            </a:r>
            <a:r>
              <a:t>&gt;</a:t>
            </a:r>
          </a:p>
          <a:p>
            <a:pPr lvl="1" marL="541621" indent="-263491" defTabSz="380481">
              <a:spcBef>
                <a:spcPts val="800"/>
              </a:spcBef>
              <a:buSzPct val="100000"/>
              <a:defRPr sz="1752">
                <a:uFill>
                  <a:solidFill>
                    <a:srgbClr val="000000"/>
                  </a:solidFill>
                </a:uFill>
                <a:latin typeface="Times New Roman"/>
                <a:ea typeface="Times New Roman"/>
                <a:cs typeface="Times New Roman"/>
                <a:sym typeface="Times New Roman"/>
              </a:defRPr>
            </a:pPr>
            <a:r>
              <a:rPr b="1"/>
              <a:t>Review</a:t>
            </a:r>
            <a:r>
              <a:t>:</a:t>
            </a:r>
          </a:p>
          <a:p>
            <a:pPr lvl="1" marL="541621" indent="-263491" defTabSz="380481">
              <a:spcBef>
                <a:spcPts val="800"/>
              </a:spcBef>
              <a:buSzPct val="100000"/>
              <a:defRPr sz="1752">
                <a:uFill>
                  <a:solidFill>
                    <a:srgbClr val="000000"/>
                  </a:solidFill>
                </a:uFill>
                <a:latin typeface="Times New Roman"/>
                <a:ea typeface="Times New Roman"/>
                <a:cs typeface="Times New Roman"/>
                <a:sym typeface="Times New Roman"/>
              </a:defRPr>
            </a:pPr>
            <a:r>
              <a:rPr b="1"/>
              <a:t>Discussion</a:t>
            </a:r>
            <a:r>
              <a:t>:</a:t>
            </a:r>
          </a:p>
          <a:p>
            <a:pPr lvl="1" marL="541621" indent="-263491" defTabSz="380481">
              <a:spcBef>
                <a:spcPts val="800"/>
              </a:spcBef>
              <a:buSzPct val="100000"/>
              <a:defRPr b="1" sz="1752">
                <a:uFill>
                  <a:solidFill>
                    <a:srgbClr val="000000"/>
                  </a:solidFill>
                </a:uFill>
                <a:latin typeface="Times New Roman"/>
                <a:ea typeface="Times New Roman"/>
                <a:cs typeface="Times New Roman"/>
                <a:sym typeface="Times New Roman"/>
              </a:defRPr>
            </a:pPr>
            <a:r>
              <a:t>Text:</a:t>
            </a:r>
          </a:p>
          <a:p>
            <a:pPr lvl="1" marL="541621" indent="-263491" defTabSz="380481">
              <a:spcBef>
                <a:spcPts val="800"/>
              </a:spcBef>
              <a:buSzPct val="100000"/>
              <a:defRPr b="1" sz="1752">
                <a:uFill>
                  <a:solidFill>
                    <a:srgbClr val="000000"/>
                  </a:solidFill>
                </a:uFill>
                <a:latin typeface="Times New Roman"/>
                <a:ea typeface="Times New Roman"/>
                <a:cs typeface="Times New Roman"/>
                <a:sym typeface="Times New Roman"/>
              </a:defRPr>
            </a:pPr>
            <a:r>
              <a:t>Problem Set:</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The Near Future"/>
          <p:cNvSpPr txBox="1"/>
          <p:nvPr>
            <p:ph type="title" idx="4294967295"/>
          </p:nvPr>
        </p:nvSpPr>
        <p:spPr>
          <a:xfrm>
            <a:off x="457199" y="274637"/>
            <a:ext cx="8229601" cy="1143001"/>
          </a:xfrm>
          <a:prstGeom prst="rect">
            <a:avLst/>
          </a:prstGeom>
        </p:spPr>
        <p:txBody>
          <a:bodyPr lIns="45719" tIns="45719" rIns="45719" bIns="45719"/>
          <a:lstStyle>
            <a:lvl1pPr defTabSz="457200">
              <a:defRPr sz="6000">
                <a:solidFill>
                  <a:srgbClr val="000000"/>
                </a:solidFill>
                <a:uFill>
                  <a:solidFill>
                    <a:srgbClr val="000000"/>
                  </a:solidFill>
                </a:uFill>
                <a:latin typeface="Calibri"/>
                <a:ea typeface="Calibri"/>
                <a:cs typeface="Calibri"/>
                <a:sym typeface="Calibri"/>
              </a:defRPr>
            </a:lvl1pPr>
          </a:lstStyle>
          <a:p>
            <a:pPr/>
            <a:r>
              <a:t>The Near Future</a:t>
            </a:r>
          </a:p>
        </p:txBody>
      </p:sp>
      <p:sp>
        <p:nvSpPr>
          <p:cNvPr id="263" name="What happens next?…"/>
          <p:cNvSpPr txBox="1"/>
          <p:nvPr>
            <p:ph type="body" sz="half" idx="4294967295"/>
          </p:nvPr>
        </p:nvSpPr>
        <p:spPr>
          <a:xfrm>
            <a:off x="457199" y="1417637"/>
            <a:ext cx="4232547" cy="5080001"/>
          </a:xfrm>
          <a:prstGeom prst="rect">
            <a:avLst/>
          </a:prstGeom>
        </p:spPr>
        <p:txBody>
          <a:bodyPr lIns="45719" tIns="45719" rIns="45719" bIns="45719" anchor="t"/>
          <a:lstStyle/>
          <a:p>
            <a:pPr marL="264675" indent="-264675" defTabSz="434340">
              <a:spcBef>
                <a:spcPts val="1100"/>
              </a:spcBef>
              <a:buSzPct val="100000"/>
              <a:buFont typeface="Arial"/>
              <a:defRPr sz="2850">
                <a:uFill>
                  <a:solidFill>
                    <a:srgbClr val="000000"/>
                  </a:solidFill>
                </a:uFill>
                <a:latin typeface="Calibri"/>
                <a:ea typeface="Calibri"/>
                <a:cs typeface="Calibri"/>
                <a:sym typeface="Calibri"/>
              </a:defRPr>
            </a:pPr>
            <a:r>
              <a:rPr sz="2470"/>
              <a:t>What happens next?</a:t>
            </a:r>
            <a:endParaRPr sz="2470"/>
          </a:p>
          <a:p>
            <a:pPr marL="264675" indent="-264675" defTabSz="434340">
              <a:spcBef>
                <a:spcPts val="1100"/>
              </a:spcBef>
              <a:buSzPct val="100000"/>
              <a:buFont typeface="Arial"/>
              <a:defRPr sz="2850">
                <a:uFill>
                  <a:solidFill>
                    <a:srgbClr val="000000"/>
                  </a:solidFill>
                </a:uFill>
                <a:latin typeface="Calibri"/>
                <a:ea typeface="Calibri"/>
                <a:cs typeface="Calibri"/>
                <a:sym typeface="Calibri"/>
              </a:defRPr>
            </a:pPr>
            <a:r>
              <a:rPr sz="2470"/>
              <a:t>The Good: Finally, since 1970 some signs of global catch-up</a:t>
            </a:r>
            <a:endParaRPr sz="2470"/>
          </a:p>
          <a:p>
            <a:pPr marL="264675" indent="-264675" defTabSz="434340">
              <a:spcBef>
                <a:spcPts val="1100"/>
              </a:spcBef>
              <a:buSzPct val="100000"/>
              <a:buFont typeface="Arial"/>
              <a:defRPr sz="2850">
                <a:uFill>
                  <a:solidFill>
                    <a:srgbClr val="000000"/>
                  </a:solidFill>
                </a:uFill>
                <a:latin typeface="Calibri"/>
                <a:ea typeface="Calibri"/>
                <a:cs typeface="Calibri"/>
                <a:sym typeface="Calibri"/>
              </a:defRPr>
            </a:pPr>
            <a:r>
              <a:rPr sz="2470"/>
              <a:t>The Bad:</a:t>
            </a:r>
            <a:endParaRPr sz="2470"/>
          </a:p>
          <a:p>
            <a:pPr lvl="1" marL="699015" indent="-264675" defTabSz="434340">
              <a:spcBef>
                <a:spcPts val="1100"/>
              </a:spcBef>
              <a:buSzPct val="100000"/>
              <a:buFont typeface="Arial"/>
              <a:defRPr sz="2850">
                <a:uFill>
                  <a:solidFill>
                    <a:srgbClr val="000000"/>
                  </a:solidFill>
                </a:uFill>
                <a:latin typeface="Calibri"/>
                <a:ea typeface="Calibri"/>
                <a:cs typeface="Calibri"/>
                <a:sym typeface="Calibri"/>
              </a:defRPr>
            </a:pPr>
            <a:r>
              <a:rPr sz="2470"/>
              <a:t>Robert Gordon’s predictions of greatly slowed growth</a:t>
            </a:r>
            <a:endParaRPr sz="2470"/>
          </a:p>
          <a:p>
            <a:pPr lvl="1" marL="699015" indent="-264675" defTabSz="434340">
              <a:spcBef>
                <a:spcPts val="1100"/>
              </a:spcBef>
              <a:buSzPct val="100000"/>
              <a:buFont typeface="Arial"/>
              <a:defRPr sz="2850">
                <a:uFill>
                  <a:solidFill>
                    <a:srgbClr val="000000"/>
                  </a:solidFill>
                </a:uFill>
                <a:latin typeface="Calibri"/>
                <a:ea typeface="Calibri"/>
                <a:cs typeface="Calibri"/>
                <a:sym typeface="Calibri"/>
              </a:defRPr>
            </a:pPr>
            <a:r>
              <a:rPr sz="2470"/>
              <a:t>Where are our flying cars?</a:t>
            </a:r>
            <a:endParaRPr sz="2470"/>
          </a:p>
          <a:p>
            <a:pPr marL="264675" indent="-264675" defTabSz="434340">
              <a:spcBef>
                <a:spcPts val="1100"/>
              </a:spcBef>
              <a:buSzPct val="100000"/>
              <a:buFont typeface="Arial"/>
              <a:defRPr sz="2850">
                <a:uFill>
                  <a:solidFill>
                    <a:srgbClr val="000000"/>
                  </a:solidFill>
                </a:uFill>
                <a:latin typeface="Calibri"/>
                <a:ea typeface="Calibri"/>
                <a:cs typeface="Calibri"/>
                <a:sym typeface="Calibri"/>
              </a:defRPr>
            </a:pPr>
            <a:r>
              <a:rPr sz="2470"/>
              <a:t>Extrapolating growth is hazardous…</a:t>
            </a:r>
          </a:p>
        </p:txBody>
      </p:sp>
      <p:pic>
        <p:nvPicPr>
          <p:cNvPr id="264" name="Milanovic_s_Elephant.png" descr="Milanovic_s_Elephant.png"/>
          <p:cNvPicPr>
            <a:picLocks noChangeAspect="0"/>
          </p:cNvPicPr>
          <p:nvPr/>
        </p:nvPicPr>
        <p:blipFill>
          <a:blip r:embed="rId2">
            <a:extLst/>
          </a:blip>
          <a:stretch>
            <a:fillRect/>
          </a:stretch>
        </p:blipFill>
        <p:spPr>
          <a:xfrm>
            <a:off x="4689745" y="1417637"/>
            <a:ext cx="3997055" cy="5080001"/>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The Drake Equation"/>
          <p:cNvSpPr txBox="1"/>
          <p:nvPr>
            <p:ph type="title" idx="4294967295"/>
          </p:nvPr>
        </p:nvSpPr>
        <p:spPr>
          <a:xfrm>
            <a:off x="457199" y="274637"/>
            <a:ext cx="8229601" cy="1143001"/>
          </a:xfrm>
          <a:prstGeom prst="rect">
            <a:avLst/>
          </a:prstGeom>
        </p:spPr>
        <p:txBody>
          <a:bodyPr lIns="45719" tIns="45719" rIns="45719" bIns="45719"/>
          <a:lstStyle>
            <a:lvl1pPr defTabSz="457200">
              <a:defRPr sz="6000">
                <a:solidFill>
                  <a:srgbClr val="000000"/>
                </a:solidFill>
                <a:uFill>
                  <a:solidFill>
                    <a:srgbClr val="000000"/>
                  </a:solidFill>
                </a:uFill>
                <a:latin typeface="Calibri"/>
                <a:ea typeface="Calibri"/>
                <a:cs typeface="Calibri"/>
                <a:sym typeface="Calibri"/>
              </a:defRPr>
            </a:lvl1pPr>
          </a:lstStyle>
          <a:p>
            <a:pPr/>
            <a:r>
              <a:t>The Drake Equation</a:t>
            </a:r>
          </a:p>
        </p:txBody>
      </p:sp>
      <p:sp>
        <p:nvSpPr>
          <p:cNvPr id="267" name="The number of civilizations in the galaxy is the product of…"/>
          <p:cNvSpPr txBox="1"/>
          <p:nvPr>
            <p:ph type="body" sz="half" idx="4294967295"/>
          </p:nvPr>
        </p:nvSpPr>
        <p:spPr>
          <a:xfrm>
            <a:off x="457199" y="1417637"/>
            <a:ext cx="4232547" cy="5080001"/>
          </a:xfrm>
          <a:prstGeom prst="rect">
            <a:avLst/>
          </a:prstGeom>
        </p:spPr>
        <p:txBody>
          <a:bodyPr lIns="45719" tIns="45719" rIns="45719" bIns="45719" anchor="t"/>
          <a:lstStyle/>
          <a:p>
            <a:pPr marL="241101" indent="-241101" defTabSz="342900">
              <a:spcBef>
                <a:spcPts val="900"/>
              </a:spcBef>
              <a:buSzPct val="100000"/>
              <a:buFont typeface="Arial"/>
              <a:defRPr sz="2250">
                <a:uFill>
                  <a:solidFill>
                    <a:srgbClr val="000000"/>
                  </a:solidFill>
                </a:uFill>
                <a:latin typeface="Calibri"/>
                <a:ea typeface="Calibri"/>
                <a:cs typeface="Calibri"/>
                <a:sym typeface="Calibri"/>
              </a:defRPr>
            </a:pPr>
            <a:r>
              <a:t>The number of civilizations in the galaxy is the product of</a:t>
            </a:r>
          </a:p>
          <a:p>
            <a:pPr lvl="1" marL="584001" indent="-241101" defTabSz="342900">
              <a:spcBef>
                <a:spcPts val="900"/>
              </a:spcBef>
              <a:buSzPct val="100000"/>
              <a:buFont typeface="Arial"/>
              <a:defRPr sz="2250">
                <a:uFill>
                  <a:solidFill>
                    <a:srgbClr val="000000"/>
                  </a:solidFill>
                </a:uFill>
                <a:latin typeface="Calibri"/>
                <a:ea typeface="Calibri"/>
                <a:cs typeface="Calibri"/>
                <a:sym typeface="Calibri"/>
              </a:defRPr>
            </a:pPr>
            <a:r>
              <a:t>R</a:t>
            </a:r>
            <a:r>
              <a:rPr sz="2325"/>
              <a:t>*</a:t>
            </a:r>
            <a:r>
              <a:t>, the rate of star formation</a:t>
            </a:r>
          </a:p>
          <a:p>
            <a:pPr lvl="1" marL="584001" indent="-241101" defTabSz="342900">
              <a:spcBef>
                <a:spcPts val="900"/>
              </a:spcBef>
              <a:buSzPct val="100000"/>
              <a:buFont typeface="Arial"/>
              <a:defRPr sz="2250">
                <a:uFill>
                  <a:solidFill>
                    <a:srgbClr val="000000"/>
                  </a:solidFill>
                </a:uFill>
                <a:latin typeface="Calibri"/>
                <a:ea typeface="Calibri"/>
                <a:cs typeface="Calibri"/>
                <a:sym typeface="Calibri"/>
              </a:defRPr>
            </a:pPr>
            <a:r>
              <a:t>f</a:t>
            </a:r>
            <a:r>
              <a:rPr baseline="-5999"/>
              <a:t>p</a:t>
            </a:r>
            <a:r>
              <a:t>, the fraction of stars with planets,</a:t>
            </a:r>
          </a:p>
          <a:p>
            <a:pPr lvl="1" marL="584001" indent="-241101" defTabSz="342900">
              <a:spcBef>
                <a:spcPts val="900"/>
              </a:spcBef>
              <a:buSzPct val="100000"/>
              <a:buFont typeface="Arial"/>
              <a:defRPr sz="2250">
                <a:uFill>
                  <a:solidFill>
                    <a:srgbClr val="000000"/>
                  </a:solidFill>
                </a:uFill>
                <a:latin typeface="Calibri"/>
                <a:ea typeface="Calibri"/>
                <a:cs typeface="Calibri"/>
                <a:sym typeface="Calibri"/>
              </a:defRPr>
            </a:pPr>
            <a:r>
              <a:t>n</a:t>
            </a:r>
            <a:r>
              <a:rPr baseline="-5999"/>
              <a:t>e</a:t>
            </a:r>
            <a:r>
              <a:t>, habitable planets per star,</a:t>
            </a:r>
          </a:p>
          <a:p>
            <a:pPr lvl="1" marL="584001" indent="-241101" defTabSz="342900">
              <a:spcBef>
                <a:spcPts val="900"/>
              </a:spcBef>
              <a:buSzPct val="100000"/>
              <a:buFont typeface="Arial"/>
              <a:defRPr sz="2250">
                <a:uFill>
                  <a:solidFill>
                    <a:srgbClr val="000000"/>
                  </a:solidFill>
                </a:uFill>
                <a:latin typeface="Calibri"/>
                <a:ea typeface="Calibri"/>
                <a:cs typeface="Calibri"/>
                <a:sym typeface="Calibri"/>
              </a:defRPr>
            </a:pPr>
            <a:r>
              <a:t>f</a:t>
            </a:r>
            <a:r>
              <a:rPr baseline="-5999"/>
              <a:t>l</a:t>
            </a:r>
            <a:r>
              <a:t>, fraction that develop life,</a:t>
            </a:r>
          </a:p>
          <a:p>
            <a:pPr lvl="1" marL="584001" indent="-241101" defTabSz="342900">
              <a:spcBef>
                <a:spcPts val="900"/>
              </a:spcBef>
              <a:buSzPct val="100000"/>
              <a:buFont typeface="Arial"/>
              <a:defRPr sz="2250">
                <a:uFill>
                  <a:solidFill>
                    <a:srgbClr val="000000"/>
                  </a:solidFill>
                </a:uFill>
                <a:latin typeface="Calibri"/>
                <a:ea typeface="Calibri"/>
                <a:cs typeface="Calibri"/>
                <a:sym typeface="Calibri"/>
              </a:defRPr>
            </a:pPr>
            <a:r>
              <a:t>f</a:t>
            </a:r>
            <a:r>
              <a:rPr baseline="-5999"/>
              <a:t>i</a:t>
            </a:r>
            <a:r>
              <a:t>, fraction of living planets with intelligent, civilized life,</a:t>
            </a:r>
          </a:p>
          <a:p>
            <a:pPr lvl="1" marL="584001" indent="-241101" defTabSz="342900">
              <a:spcBef>
                <a:spcPts val="900"/>
              </a:spcBef>
              <a:buSzPct val="100000"/>
              <a:buFont typeface="Arial"/>
              <a:defRPr sz="2250">
                <a:uFill>
                  <a:solidFill>
                    <a:srgbClr val="000000"/>
                  </a:solidFill>
                </a:uFill>
                <a:latin typeface="Calibri"/>
                <a:ea typeface="Calibri"/>
                <a:cs typeface="Calibri"/>
                <a:sym typeface="Calibri"/>
              </a:defRPr>
            </a:pPr>
            <a:r>
              <a:t>f</a:t>
            </a:r>
            <a:r>
              <a:rPr baseline="-5999"/>
              <a:t>c</a:t>
            </a:r>
            <a:r>
              <a:t>, fraction that communicate, and</a:t>
            </a:r>
          </a:p>
          <a:p>
            <a:pPr lvl="1" marL="584001" indent="-241101" defTabSz="342900">
              <a:spcBef>
                <a:spcPts val="900"/>
              </a:spcBef>
              <a:buSzPct val="100000"/>
              <a:buFont typeface="Arial"/>
              <a:defRPr sz="2250">
                <a:uFill>
                  <a:solidFill>
                    <a:srgbClr val="000000"/>
                  </a:solidFill>
                </a:uFill>
                <a:latin typeface="Calibri"/>
                <a:ea typeface="Calibri"/>
                <a:cs typeface="Calibri"/>
                <a:sym typeface="Calibri"/>
              </a:defRPr>
            </a:pPr>
            <a:r>
              <a:t>L, how long civilizations last</a:t>
            </a:r>
          </a:p>
        </p:txBody>
      </p:sp>
      <p:pic>
        <p:nvPicPr>
          <p:cNvPr id="268" name="Fermi_Paradox.jpg" descr="Fermi_Paradox.jpg"/>
          <p:cNvPicPr>
            <a:picLocks noChangeAspect="1"/>
          </p:cNvPicPr>
          <p:nvPr/>
        </p:nvPicPr>
        <p:blipFill>
          <a:blip r:embed="rId2">
            <a:extLst/>
          </a:blip>
          <a:stretch>
            <a:fillRect/>
          </a:stretch>
        </p:blipFill>
        <p:spPr>
          <a:xfrm>
            <a:off x="4689745" y="1417637"/>
            <a:ext cx="3997055" cy="5080001"/>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The Great Filter?"/>
          <p:cNvSpPr txBox="1"/>
          <p:nvPr>
            <p:ph type="title" idx="4294967295"/>
          </p:nvPr>
        </p:nvSpPr>
        <p:spPr>
          <a:xfrm>
            <a:off x="457199" y="274637"/>
            <a:ext cx="8229601" cy="1143001"/>
          </a:xfrm>
          <a:prstGeom prst="rect">
            <a:avLst/>
          </a:prstGeom>
        </p:spPr>
        <p:txBody>
          <a:bodyPr lIns="45719" tIns="45719" rIns="45719" bIns="45719"/>
          <a:lstStyle>
            <a:lvl1pPr defTabSz="457200">
              <a:defRPr sz="6000">
                <a:solidFill>
                  <a:srgbClr val="000000"/>
                </a:solidFill>
                <a:uFill>
                  <a:solidFill>
                    <a:srgbClr val="000000"/>
                  </a:solidFill>
                </a:uFill>
                <a:latin typeface="Calibri"/>
                <a:ea typeface="Calibri"/>
                <a:cs typeface="Calibri"/>
                <a:sym typeface="Calibri"/>
              </a:defRPr>
            </a:lvl1pPr>
          </a:lstStyle>
          <a:p>
            <a:pPr/>
            <a:r>
              <a:t>The Great Filter?</a:t>
            </a:r>
          </a:p>
        </p:txBody>
      </p:sp>
      <p:sp>
        <p:nvSpPr>
          <p:cNvPr id="271" name="Astronomy and the Fermi Paradox…"/>
          <p:cNvSpPr txBox="1"/>
          <p:nvPr>
            <p:ph type="body" sz="half" idx="4294967295"/>
          </p:nvPr>
        </p:nvSpPr>
        <p:spPr>
          <a:xfrm>
            <a:off x="457199" y="1417637"/>
            <a:ext cx="4232547" cy="5080001"/>
          </a:xfrm>
          <a:prstGeom prst="rect">
            <a:avLst/>
          </a:prstGeom>
        </p:spPr>
        <p:txBody>
          <a:bodyPr lIns="45719" tIns="45719" rIns="45719" bIns="45719" anchor="t"/>
          <a:lstStyle/>
          <a:p>
            <a:pPr marL="196095" indent="-196095" defTabSz="278892">
              <a:spcBef>
                <a:spcPts val="700"/>
              </a:spcBef>
              <a:buSzPct val="100000"/>
              <a:buFont typeface="Arial"/>
              <a:defRPr sz="1830">
                <a:uFill>
                  <a:solidFill>
                    <a:srgbClr val="000000"/>
                  </a:solidFill>
                </a:uFill>
                <a:latin typeface="Calibri"/>
                <a:ea typeface="Calibri"/>
                <a:cs typeface="Calibri"/>
                <a:sym typeface="Calibri"/>
              </a:defRPr>
            </a:pPr>
            <a:r>
              <a:t>Astronomy and the Fermi Paradox</a:t>
            </a:r>
          </a:p>
          <a:p>
            <a:pPr marL="196095" indent="-196095" defTabSz="278892">
              <a:spcBef>
                <a:spcPts val="700"/>
              </a:spcBef>
              <a:buSzPct val="100000"/>
              <a:buFont typeface="Arial"/>
              <a:defRPr sz="1830">
                <a:uFill>
                  <a:solidFill>
                    <a:srgbClr val="000000"/>
                  </a:solidFill>
                </a:uFill>
                <a:latin typeface="Calibri"/>
                <a:ea typeface="Calibri"/>
                <a:cs typeface="Calibri"/>
                <a:sym typeface="Calibri"/>
              </a:defRPr>
            </a:pPr>
            <a:r>
              <a:t>The Drake Equation</a:t>
            </a:r>
          </a:p>
          <a:p>
            <a:pPr lvl="1" marL="474987" indent="-196095" defTabSz="278892">
              <a:spcBef>
                <a:spcPts val="700"/>
              </a:spcBef>
              <a:buSzPct val="100000"/>
              <a:buFont typeface="Arial"/>
              <a:defRPr sz="1830">
                <a:uFill>
                  <a:solidFill>
                    <a:srgbClr val="000000"/>
                  </a:solidFill>
                </a:uFill>
                <a:latin typeface="Calibri"/>
                <a:ea typeface="Calibri"/>
                <a:cs typeface="Calibri"/>
                <a:sym typeface="Calibri"/>
              </a:defRPr>
            </a:pPr>
            <a:r>
              <a:t>We got R* ≈ 1 (or more)</a:t>
            </a:r>
          </a:p>
          <a:p>
            <a:pPr lvl="1" marL="474987" indent="-196095" defTabSz="278892">
              <a:spcBef>
                <a:spcPts val="700"/>
              </a:spcBef>
              <a:buSzPct val="100000"/>
              <a:buFont typeface="Arial"/>
              <a:defRPr sz="1830">
                <a:uFill>
                  <a:solidFill>
                    <a:srgbClr val="000000"/>
                  </a:solidFill>
                </a:uFill>
                <a:latin typeface="Calibri"/>
                <a:ea typeface="Calibri"/>
                <a:cs typeface="Calibri"/>
                <a:sym typeface="Calibri"/>
              </a:defRPr>
            </a:pPr>
            <a:r>
              <a:t>f</a:t>
            </a:r>
            <a:r>
              <a:rPr baseline="-5999"/>
              <a:t>p</a:t>
            </a:r>
            <a:r>
              <a:t>, and n</a:t>
            </a:r>
            <a:r>
              <a:rPr baseline="-5999"/>
              <a:t>e </a:t>
            </a:r>
            <a:r>
              <a:t>≈ 1</a:t>
            </a:r>
          </a:p>
          <a:p>
            <a:pPr lvl="1" marL="474987" indent="-196095" defTabSz="278892">
              <a:spcBef>
                <a:spcPts val="700"/>
              </a:spcBef>
              <a:buSzPct val="100000"/>
              <a:buFont typeface="Arial"/>
              <a:defRPr sz="1830">
                <a:uFill>
                  <a:solidFill>
                    <a:srgbClr val="000000"/>
                  </a:solidFill>
                </a:uFill>
                <a:latin typeface="Calibri"/>
                <a:ea typeface="Calibri"/>
                <a:cs typeface="Calibri"/>
                <a:sym typeface="Calibri"/>
              </a:defRPr>
            </a:pPr>
            <a:r>
              <a:t>If f</a:t>
            </a:r>
            <a:r>
              <a:rPr baseline="-5999"/>
              <a:t>l</a:t>
            </a:r>
            <a:r>
              <a:t>, f</a:t>
            </a:r>
            <a:r>
              <a:rPr baseline="-5999"/>
              <a:t>i</a:t>
            </a:r>
            <a:r>
              <a:t>, and f</a:t>
            </a:r>
            <a:r>
              <a:rPr baseline="-5999"/>
              <a:t>c</a:t>
            </a:r>
            <a:r>
              <a:t> ≈ 10%</a:t>
            </a:r>
          </a:p>
          <a:p>
            <a:pPr lvl="1" marL="474987" indent="-196095" defTabSz="278892">
              <a:spcBef>
                <a:spcPts val="700"/>
              </a:spcBef>
              <a:buSzPct val="100000"/>
              <a:buFont typeface="Arial"/>
              <a:defRPr sz="1830">
                <a:uFill>
                  <a:solidFill>
                    <a:srgbClr val="000000"/>
                  </a:solidFill>
                </a:uFill>
                <a:latin typeface="Calibri"/>
                <a:ea typeface="Calibri"/>
                <a:cs typeface="Calibri"/>
                <a:sym typeface="Calibri"/>
              </a:defRPr>
            </a:pPr>
            <a:r>
              <a:t>N = L x 10^(-3)</a:t>
            </a:r>
          </a:p>
          <a:p>
            <a:pPr lvl="2" marL="753879" indent="-196095" defTabSz="278892">
              <a:spcBef>
                <a:spcPts val="700"/>
              </a:spcBef>
              <a:buSzPct val="100000"/>
              <a:buFont typeface="Arial"/>
              <a:defRPr sz="1830">
                <a:uFill>
                  <a:solidFill>
                    <a:srgbClr val="000000"/>
                  </a:solidFill>
                </a:uFill>
                <a:latin typeface="Calibri"/>
                <a:ea typeface="Calibri"/>
                <a:cs typeface="Calibri"/>
                <a:sym typeface="Calibri"/>
              </a:defRPr>
            </a:pPr>
            <a:r>
              <a:t>(N ≤ 1) ⇔ (L ≤ 10^3)</a:t>
            </a:r>
          </a:p>
          <a:p>
            <a:pPr lvl="2" marL="753879" indent="-196095" defTabSz="278892">
              <a:spcBef>
                <a:spcPts val="700"/>
              </a:spcBef>
              <a:buSzPct val="100000"/>
              <a:buFont typeface="Arial"/>
              <a:defRPr sz="1830">
                <a:uFill>
                  <a:solidFill>
                    <a:srgbClr val="000000"/>
                  </a:solidFill>
                </a:uFill>
                <a:latin typeface="Calibri"/>
                <a:ea typeface="Calibri"/>
                <a:cs typeface="Calibri"/>
                <a:sym typeface="Calibri"/>
              </a:defRPr>
            </a:pPr>
            <a:r>
              <a:t>i.e., Earth will spend  only 1000 years with civilized life…</a:t>
            </a:r>
          </a:p>
          <a:p>
            <a:pPr lvl="1" marL="474987" indent="-196095" defTabSz="278892">
              <a:spcBef>
                <a:spcPts val="700"/>
              </a:spcBef>
              <a:buSzPct val="100000"/>
              <a:buFont typeface="Arial"/>
              <a:defRPr sz="1830">
                <a:uFill>
                  <a:solidFill>
                    <a:srgbClr val="000000"/>
                  </a:solidFill>
                </a:uFill>
                <a:latin typeface="Calibri"/>
                <a:ea typeface="Calibri"/>
                <a:cs typeface="Calibri"/>
                <a:sym typeface="Calibri"/>
              </a:defRPr>
            </a:pPr>
          </a:p>
          <a:p>
            <a:pPr marL="196095" indent="-196095" defTabSz="278892">
              <a:spcBef>
                <a:spcPts val="700"/>
              </a:spcBef>
              <a:buSzPct val="100000"/>
              <a:buFont typeface="Arial"/>
              <a:defRPr sz="1830">
                <a:uFill>
                  <a:solidFill>
                    <a:srgbClr val="000000"/>
                  </a:solidFill>
                </a:uFill>
                <a:latin typeface="Calibri"/>
                <a:ea typeface="Calibri"/>
                <a:cs typeface="Calibri"/>
                <a:sym typeface="Calibri"/>
              </a:defRPr>
            </a:pPr>
            <a:r>
              <a:t>The Great Filter</a:t>
            </a:r>
          </a:p>
          <a:p>
            <a:pPr lvl="1" marL="474987" indent="-196095" defTabSz="278892">
              <a:spcBef>
                <a:spcPts val="700"/>
              </a:spcBef>
              <a:buSzPct val="100000"/>
              <a:buFont typeface="Arial"/>
              <a:defRPr sz="1830">
                <a:uFill>
                  <a:solidFill>
                    <a:srgbClr val="000000"/>
                  </a:solidFill>
                </a:uFill>
                <a:latin typeface="Calibri"/>
                <a:ea typeface="Calibri"/>
                <a:cs typeface="Calibri"/>
                <a:sym typeface="Calibri"/>
              </a:defRPr>
            </a:pPr>
            <a:r>
              <a:t>But see: Sandberg, Drexler, and Org &lt;</a:t>
            </a:r>
            <a:r>
              <a:rPr u="sng">
                <a:solidFill>
                  <a:srgbClr val="0000FF"/>
                </a:solidFill>
                <a:uFill>
                  <a:solidFill>
                    <a:srgbClr val="0000FF"/>
                  </a:solidFill>
                </a:uFill>
                <a:hlinkClick r:id="rId2" invalidUrl="" action="" tgtFrame="" tooltip="" history="1" highlightClick="0" endSnd="0"/>
              </a:rPr>
              <a:t>https://arxiv.org/pdf/1806.02404.pdf</a:t>
            </a:r>
            <a:r>
              <a:t>&gt; </a:t>
            </a:r>
          </a:p>
        </p:txBody>
      </p:sp>
      <p:pic>
        <p:nvPicPr>
          <p:cNvPr id="272" name="Fermi_Paradox.jpg" descr="Fermi_Paradox.jpg"/>
          <p:cNvPicPr>
            <a:picLocks noChangeAspect="1"/>
          </p:cNvPicPr>
          <p:nvPr/>
        </p:nvPicPr>
        <p:blipFill>
          <a:blip r:embed="rId3">
            <a:extLst/>
          </a:blip>
          <a:stretch>
            <a:fillRect/>
          </a:stretch>
        </p:blipFill>
        <p:spPr>
          <a:xfrm>
            <a:off x="4689745" y="1417637"/>
            <a:ext cx="3997055" cy="5080001"/>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lvl1pPr>
          </a:lstStyle>
          <a:p>
            <a:pPr/>
            <a:r>
              <a:t>Big Ideas: Lecture 27: Review and Future</a:t>
            </a:r>
          </a:p>
        </p:txBody>
      </p:sp>
      <p:sp>
        <p:nvSpPr>
          <p:cNvPr id="275" name="Takeaways from this class:"/>
          <p:cNvSpPr txBox="1"/>
          <p:nvPr>
            <p:ph type="body" idx="4294967295"/>
          </p:nvPr>
        </p:nvSpPr>
        <p:spPr>
          <a:xfrm>
            <a:off x="277663" y="1270000"/>
            <a:ext cx="8572501" cy="508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Takeaways from this lecture:</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Catch Our Breath…"/>
          <p:cNvSpPr txBox="1"/>
          <p:nvPr>
            <p:ph type="title"/>
          </p:nvPr>
        </p:nvSpPr>
        <p:spPr>
          <a:xfrm>
            <a:off x="276457" y="-2"/>
            <a:ext cx="8572501" cy="1270003"/>
          </a:xfrm>
          <a:prstGeom prst="rect">
            <a:avLst/>
          </a:prstGeom>
        </p:spPr>
        <p:txBody>
          <a:bodyPr/>
          <a:lstStyle>
            <a:lvl1pPr defTabSz="280962">
              <a:defRPr sz="7200"/>
            </a:lvl1pPr>
          </a:lstStyle>
          <a:p>
            <a:pPr/>
            <a:r>
              <a:t>Catch Our Breath…</a:t>
            </a:r>
          </a:p>
        </p:txBody>
      </p:sp>
      <p:sp>
        <p:nvSpPr>
          <p:cNvPr id="278"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79"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Notes, etc.…"/>
          <p:cNvSpPr txBox="1"/>
          <p:nvPr>
            <p:ph type="title"/>
          </p:nvPr>
        </p:nvSpPr>
        <p:spPr>
          <a:xfrm>
            <a:off x="669726" y="312539"/>
            <a:ext cx="7804548" cy="1116211"/>
          </a:xfrm>
          <a:prstGeom prst="rect">
            <a:avLst/>
          </a:prstGeom>
        </p:spPr>
        <p:txBody>
          <a:bodyPr/>
          <a:lstStyle/>
          <a:p>
            <a:pPr/>
            <a:r>
              <a:t>Notes, etc.…</a:t>
            </a:r>
          </a:p>
        </p:txBody>
      </p:sp>
      <p:sp>
        <p:nvSpPr>
          <p:cNvPr id="282" name="Double-click to edit"/>
          <p:cNvSpPr txBox="1"/>
          <p:nvPr>
            <p:ph type="body" sz="half" idx="1"/>
          </p:nvPr>
        </p:nvSpPr>
        <p:spPr>
          <a:xfrm>
            <a:off x="669726" y="1428750"/>
            <a:ext cx="4606959" cy="4911329"/>
          </a:xfrm>
          <a:prstGeom prst="rect">
            <a:avLst/>
          </a:prstGeom>
        </p:spPr>
        <p:txBody>
          <a:bodyPr anchor="t"/>
          <a:lstStyle/>
          <a:p>
            <a:pPr marL="296333" indent="-296333">
              <a:spcBef>
                <a:spcPts val="800"/>
              </a:spcBef>
              <a:defRPr sz="1600"/>
            </a:pPr>
          </a:p>
        </p:txBody>
      </p:sp>
      <p:pic>
        <p:nvPicPr>
          <p:cNvPr id="283" name="https___upload_wikimedia_org_wikipedia_commons_9_94_Sanzio_01_jpg.png" descr="https___upload_wikimedia_org_wikipedia_commons_9_94_Sanzio_01_jpg.png"/>
          <p:cNvPicPr>
            <a:picLocks noChangeAspect="1"/>
          </p:cNvPicPr>
          <p:nvPr/>
        </p:nvPicPr>
        <p:blipFill>
          <a:blip r:embed="rId2">
            <a:extLst/>
          </a:blip>
          <a:stretch>
            <a:fillRect/>
          </a:stretch>
        </p:blipFill>
        <p:spPr>
          <a:xfrm>
            <a:off x="5276684" y="1428750"/>
            <a:ext cx="3197590" cy="4911329"/>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About the Course"/>
          <p:cNvSpPr txBox="1"/>
          <p:nvPr>
            <p:ph type="title" idx="4294967295"/>
          </p:nvPr>
        </p:nvSpPr>
        <p:spPr>
          <a:xfrm>
            <a:off x="127000" y="-1"/>
            <a:ext cx="8890000" cy="1981980"/>
          </a:xfrm>
          <a:prstGeom prst="rect">
            <a:avLst/>
          </a:prstGeom>
        </p:spPr>
        <p:txBody>
          <a:bodyPr lIns="45718" tIns="45718" rIns="45718" bIns="45718"/>
          <a:lstStyle>
            <a:lvl1pPr defTabSz="356615">
              <a:defRPr sz="6240">
                <a:uFill>
                  <a:solidFill>
                    <a:srgbClr val="000000"/>
                  </a:solidFill>
                </a:uFill>
              </a:defRPr>
            </a:lvl1pPr>
          </a:lstStyle>
          <a:p>
            <a:pPr/>
            <a:r>
              <a:t>Where We Think We Are with Coronavirus</a:t>
            </a:r>
          </a:p>
        </p:txBody>
      </p:sp>
      <p:sp>
        <p:nvSpPr>
          <p:cNvPr id="286" name="The long 20th century will in all likelihood be seen in the future as the watershed in human experience:…"/>
          <p:cNvSpPr txBox="1"/>
          <p:nvPr>
            <p:ph type="body" sz="half" idx="4294967295"/>
          </p:nvPr>
        </p:nvSpPr>
        <p:spPr>
          <a:xfrm>
            <a:off x="125263" y="3730288"/>
            <a:ext cx="8890001" cy="2424484"/>
          </a:xfrm>
          <a:prstGeom prst="rect">
            <a:avLst/>
          </a:prstGeom>
        </p:spPr>
        <p:txBody>
          <a:bodyPr anchor="t"/>
          <a:lstStyle/>
          <a:p>
            <a:pPr marL="0" indent="0" algn="ctr" defTabSz="217705">
              <a:spcBef>
                <a:spcPts val="1200"/>
              </a:spcBef>
              <a:buSzTx/>
              <a:buNone/>
              <a:defRPr b="1" sz="3000">
                <a:latin typeface="+mj-lt"/>
                <a:ea typeface="+mj-ea"/>
                <a:cs typeface="+mj-cs"/>
                <a:sym typeface="Helvetica"/>
              </a:defRPr>
            </a:pPr>
            <a:r>
              <a:t>Brad DeLong</a:t>
            </a:r>
          </a:p>
          <a:p>
            <a:pPr marL="0" indent="0" algn="ctr" defTabSz="217705">
              <a:spcBef>
                <a:spcPts val="1200"/>
              </a:spcBef>
              <a:buSzTx/>
              <a:buNone/>
              <a:defRPr b="1" sz="1800">
                <a:latin typeface="+mj-lt"/>
                <a:ea typeface="+mj-ea"/>
                <a:cs typeface="+mj-cs"/>
                <a:sym typeface="Helvetica"/>
              </a:defRPr>
            </a:pPr>
            <a:r>
              <a:t>2020-05-06</a:t>
            </a:r>
          </a:p>
          <a:p>
            <a:pPr marL="0" indent="0" algn="ctr" defTabSz="217705">
              <a:spcBef>
                <a:spcPts val="1200"/>
              </a:spcBef>
              <a:buSzTx/>
              <a:buNone/>
              <a:defRPr b="1" sz="1800">
                <a:latin typeface="+mj-lt"/>
                <a:ea typeface="+mj-ea"/>
                <a:cs typeface="+mj-cs"/>
                <a:sym typeface="Helvetica"/>
              </a:defRPr>
            </a:pPr>
          </a:p>
          <a:p>
            <a:pPr marL="0" indent="0" algn="ctr" defTabSz="217705">
              <a:spcBef>
                <a:spcPts val="1200"/>
              </a:spcBef>
              <a:buSzTx/>
              <a:buNone/>
              <a:defRPr sz="18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https://www.icloud.com/keynote/0YKEi7HeOrVGvKYtt9FEqH7nA</a:t>
            </a:r>
            <a:r>
              <a:t>&gt;</a:t>
            </a:r>
          </a:p>
          <a:p>
            <a:pPr marL="0" indent="0" algn="ctr" defTabSz="217705">
              <a:spcBef>
                <a:spcPts val="1200"/>
              </a:spcBef>
              <a:buSzTx/>
              <a:buNone/>
              <a:defRPr sz="180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https://github.com/braddelong/public-files/blob/master/coronavirus.pptx</a:t>
            </a:r>
            <a:r>
              <a:t>&gt;</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About the Course"/>
          <p:cNvSpPr txBox="1"/>
          <p:nvPr>
            <p:ph type="title" idx="4294967295"/>
          </p:nvPr>
        </p:nvSpPr>
        <p:spPr>
          <a:xfrm>
            <a:off x="125263" y="-1"/>
            <a:ext cx="8890001" cy="1267128"/>
          </a:xfrm>
          <a:prstGeom prst="rect">
            <a:avLst/>
          </a:prstGeom>
        </p:spPr>
        <p:txBody>
          <a:bodyPr lIns="45718" tIns="45718" rIns="45718" bIns="45718"/>
          <a:lstStyle>
            <a:lvl1pPr defTabSz="219455">
              <a:defRPr sz="3839">
                <a:uFill>
                  <a:solidFill>
                    <a:srgbClr val="000000"/>
                  </a:solidFill>
                </a:uFill>
              </a:defRPr>
            </a:lvl1pPr>
          </a:lstStyle>
          <a:p>
            <a:pPr/>
            <a:r>
              <a:t>Simple Extrapolations and Inferences </a:t>
            </a:r>
          </a:p>
        </p:txBody>
      </p:sp>
      <p:sp>
        <p:nvSpPr>
          <p:cNvPr id="289" name="The long 20th century will in all likelihood be seen in the future as the watershed in human experience:…"/>
          <p:cNvSpPr txBox="1"/>
          <p:nvPr>
            <p:ph type="body" sz="half" idx="4294967295"/>
          </p:nvPr>
        </p:nvSpPr>
        <p:spPr>
          <a:xfrm>
            <a:off x="125263" y="1267126"/>
            <a:ext cx="8893474" cy="1668158"/>
          </a:xfrm>
          <a:prstGeom prst="rect">
            <a:avLst/>
          </a:prstGeom>
        </p:spPr>
        <p:txBody>
          <a:bodyPr anchor="t"/>
          <a:lstStyle/>
          <a:p>
            <a:pPr marL="0" indent="0" defTabSz="176341">
              <a:spcBef>
                <a:spcPts val="900"/>
              </a:spcBef>
              <a:buSzTx/>
              <a:buNone/>
              <a:defRPr b="1" sz="2430">
                <a:latin typeface="+mj-lt"/>
                <a:ea typeface="+mj-ea"/>
                <a:cs typeface="+mj-cs"/>
                <a:sym typeface="Helvetica"/>
              </a:defRPr>
            </a:pPr>
            <a:r>
              <a:t>Where we think we are, as of We May 6, 2020:</a:t>
            </a:r>
          </a:p>
          <a:p>
            <a:pPr marL="127215" indent="-127215" defTabSz="176341">
              <a:spcBef>
                <a:spcPts val="900"/>
              </a:spcBef>
              <a:defRPr sz="1944">
                <a:latin typeface="Times New Roman"/>
                <a:ea typeface="Times New Roman"/>
                <a:cs typeface="Times New Roman"/>
                <a:sym typeface="Times New Roman"/>
              </a:defRPr>
            </a:pPr>
            <a:r>
              <a:t>We still do not know: no random panel</a:t>
            </a:r>
          </a:p>
          <a:p>
            <a:pPr marL="127215" indent="-127215" defTabSz="176341">
              <a:spcBef>
                <a:spcPts val="900"/>
              </a:spcBef>
              <a:defRPr sz="1944">
                <a:latin typeface="Times New Roman"/>
                <a:ea typeface="Times New Roman"/>
                <a:cs typeface="Times New Roman"/>
                <a:sym typeface="Times New Roman"/>
              </a:defRPr>
            </a:pPr>
            <a:r>
              <a:t>I have my extrapolations: perhaps 9M cases?</a:t>
            </a:r>
          </a:p>
          <a:p>
            <a:pPr marL="127215" indent="-127215" defTabSz="176341">
              <a:spcBef>
                <a:spcPts val="900"/>
              </a:spcBef>
              <a:defRPr sz="1944">
                <a:latin typeface="Times New Roman"/>
                <a:ea typeface="Times New Roman"/>
                <a:cs typeface="Times New Roman"/>
                <a:sym typeface="Times New Roman"/>
              </a:defRPr>
            </a:pPr>
            <a:r>
              <a:t>Time to distinguish between Greater New York and the rest of the country?</a:t>
            </a:r>
          </a:p>
        </p:txBody>
      </p:sp>
      <p:sp>
        <p:nvSpPr>
          <p:cNvPr id="290" name="4:10"/>
          <p:cNvSpPr txBox="1"/>
          <p:nvPr/>
        </p:nvSpPr>
        <p:spPr>
          <a:xfrm>
            <a:off x="825495" y="6509573"/>
            <a:ext cx="1075464"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pic>
        <p:nvPicPr>
          <p:cNvPr id="291" name="Image" descr="Image"/>
          <p:cNvPicPr>
            <a:picLocks noChangeAspect="1"/>
          </p:cNvPicPr>
          <p:nvPr/>
        </p:nvPicPr>
        <p:blipFill>
          <a:blip r:embed="rId2">
            <a:extLst/>
          </a:blip>
          <a:stretch>
            <a:fillRect/>
          </a:stretch>
        </p:blipFill>
        <p:spPr>
          <a:xfrm>
            <a:off x="95450" y="2933214"/>
            <a:ext cx="6163925" cy="3644572"/>
          </a:xfrm>
          <a:prstGeom prst="rect">
            <a:avLst/>
          </a:prstGeom>
          <a:ln w="12700">
            <a:miter lim="400000"/>
          </a:ln>
        </p:spPr>
      </p:pic>
      <p:pic>
        <p:nvPicPr>
          <p:cNvPr id="292" name="Image" descr="Image"/>
          <p:cNvPicPr>
            <a:picLocks noChangeAspect="1"/>
          </p:cNvPicPr>
          <p:nvPr/>
        </p:nvPicPr>
        <p:blipFill>
          <a:blip r:embed="rId3">
            <a:extLst/>
          </a:blip>
          <a:stretch>
            <a:fillRect/>
          </a:stretch>
        </p:blipFill>
        <p:spPr>
          <a:xfrm>
            <a:off x="6175687" y="2838438"/>
            <a:ext cx="2881597" cy="3834124"/>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94" name="Image" descr="Image"/>
          <p:cNvPicPr>
            <a:picLocks noChangeAspect="1"/>
          </p:cNvPicPr>
          <p:nvPr/>
        </p:nvPicPr>
        <p:blipFill>
          <a:blip r:embed="rId2">
            <a:extLst/>
          </a:blip>
          <a:stretch>
            <a:fillRect/>
          </a:stretch>
        </p:blipFill>
        <p:spPr>
          <a:xfrm>
            <a:off x="95450" y="574348"/>
            <a:ext cx="8953100" cy="5293740"/>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About the Course"/>
          <p:cNvSpPr txBox="1"/>
          <p:nvPr>
            <p:ph type="title" idx="4294967295"/>
          </p:nvPr>
        </p:nvSpPr>
        <p:spPr>
          <a:xfrm>
            <a:off x="125263" y="91614"/>
            <a:ext cx="8890001" cy="1267127"/>
          </a:xfrm>
          <a:prstGeom prst="rect">
            <a:avLst/>
          </a:prstGeom>
        </p:spPr>
        <p:txBody>
          <a:bodyPr lIns="45718" tIns="45718" rIns="45718" bIns="45718"/>
          <a:lstStyle>
            <a:lvl1pPr defTabSz="143603">
              <a:defRPr sz="3680">
                <a:solidFill>
                  <a:srgbClr val="000080"/>
                </a:solidFill>
              </a:defRPr>
            </a:lvl1pPr>
          </a:lstStyle>
          <a:p>
            <a:pPr/>
            <a:r>
              <a:t>The United States Is Alone in Doing No More than Flattening the Death Line</a:t>
            </a:r>
          </a:p>
        </p:txBody>
      </p:sp>
      <p:sp>
        <p:nvSpPr>
          <p:cNvPr id="297" name="The long 20th century will in all likelihood be seen in the future as the watershed in human experience:…"/>
          <p:cNvSpPr txBox="1"/>
          <p:nvPr>
            <p:ph type="body" sz="half" idx="4294967295"/>
          </p:nvPr>
        </p:nvSpPr>
        <p:spPr>
          <a:xfrm>
            <a:off x="125263" y="1267126"/>
            <a:ext cx="2460777" cy="5196009"/>
          </a:xfrm>
          <a:prstGeom prst="rect">
            <a:avLst/>
          </a:prstGeom>
        </p:spPr>
        <p:txBody>
          <a:bodyPr anchor="t"/>
          <a:lstStyle/>
          <a:p>
            <a:pPr marL="0" indent="0" defTabSz="169809">
              <a:spcBef>
                <a:spcPts val="900"/>
              </a:spcBef>
              <a:buSzTx/>
              <a:buNone/>
              <a:defRPr b="1" sz="2340">
                <a:latin typeface="+mj-lt"/>
                <a:ea typeface="+mj-ea"/>
                <a:cs typeface="+mj-cs"/>
                <a:sym typeface="Helvetica"/>
              </a:defRPr>
            </a:pPr>
            <a:r>
              <a:t>And that is including New York:</a:t>
            </a:r>
          </a:p>
          <a:p>
            <a:pPr marL="122503" indent="-122503" defTabSz="169809">
              <a:spcBef>
                <a:spcPts val="900"/>
              </a:spcBef>
              <a:defRPr sz="1871">
                <a:latin typeface="Times New Roman"/>
                <a:ea typeface="Times New Roman"/>
                <a:cs typeface="Times New Roman"/>
                <a:sym typeface="Times New Roman"/>
              </a:defRPr>
            </a:pPr>
            <a:r>
              <a:t>And odds are that the U.S. daily death curve is about to start heading northeast again</a:t>
            </a:r>
          </a:p>
          <a:p>
            <a:pPr marL="122503" indent="-122503" defTabSz="169809">
              <a:spcBef>
                <a:spcPts val="900"/>
              </a:spcBef>
              <a:defRPr sz="1871">
                <a:latin typeface="Times New Roman"/>
                <a:ea typeface="Times New Roman"/>
                <a:cs typeface="Times New Roman"/>
                <a:sym typeface="Times New Roman"/>
              </a:defRPr>
            </a:pPr>
            <a:r>
              <a:t>How far and how fast will it move?</a:t>
            </a:r>
          </a:p>
          <a:p>
            <a:pPr marL="122503" indent="-122503" defTabSz="169809">
              <a:spcBef>
                <a:spcPts val="900"/>
              </a:spcBef>
              <a:defRPr sz="1871">
                <a:latin typeface="Times New Roman"/>
                <a:ea typeface="Times New Roman"/>
                <a:cs typeface="Times New Roman"/>
                <a:sym typeface="Times New Roman"/>
              </a:defRPr>
            </a:pPr>
            <a:r>
              <a:t>Cases x 150 during March</a:t>
            </a:r>
          </a:p>
          <a:p>
            <a:pPr marL="122503" indent="-122503" defTabSz="169809">
              <a:spcBef>
                <a:spcPts val="900"/>
              </a:spcBef>
              <a:defRPr sz="1871">
                <a:latin typeface="Times New Roman"/>
                <a:ea typeface="Times New Roman"/>
                <a:cs typeface="Times New Roman"/>
                <a:sym typeface="Times New Roman"/>
              </a:defRPr>
            </a:pPr>
            <a:r>
              <a:t>Cases x 3 during April</a:t>
            </a:r>
          </a:p>
          <a:p>
            <a:pPr marL="122503" indent="-122503" defTabSz="169809">
              <a:spcBef>
                <a:spcPts val="900"/>
              </a:spcBef>
              <a:defRPr sz="1871">
                <a:latin typeface="Times New Roman"/>
                <a:ea typeface="Times New Roman"/>
                <a:cs typeface="Times New Roman"/>
                <a:sym typeface="Times New Roman"/>
              </a:defRPr>
            </a:pPr>
            <a:r>
              <a:t>Am I wrong to expect a doubling outside New York in May?</a:t>
            </a:r>
          </a:p>
        </p:txBody>
      </p:sp>
      <p:sp>
        <p:nvSpPr>
          <p:cNvPr id="298"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pic>
        <p:nvPicPr>
          <p:cNvPr id="299" name="Image" descr="Image"/>
          <p:cNvPicPr>
            <a:picLocks noChangeAspect="0"/>
          </p:cNvPicPr>
          <p:nvPr/>
        </p:nvPicPr>
        <p:blipFill>
          <a:blip r:embed="rId2">
            <a:extLst/>
          </a:blip>
          <a:stretch>
            <a:fillRect/>
          </a:stretch>
        </p:blipFill>
        <p:spPr>
          <a:xfrm>
            <a:off x="2610197" y="1314817"/>
            <a:ext cx="6378932" cy="5196009"/>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The Eagle’s-Eye View"/>
          <p:cNvSpPr txBox="1"/>
          <p:nvPr>
            <p:ph type="title" idx="4294967295"/>
          </p:nvPr>
        </p:nvSpPr>
        <p:spPr>
          <a:xfrm>
            <a:off x="127000" y="0"/>
            <a:ext cx="8890000" cy="1270000"/>
          </a:xfrm>
          <a:prstGeom prst="rect">
            <a:avLst/>
          </a:prstGeom>
        </p:spPr>
        <p:txBody>
          <a:bodyPr lIns="45718" tIns="45718" rIns="45718" bIns="45718"/>
          <a:lstStyle>
            <a:lvl1pPr defTabSz="177943">
              <a:defRPr sz="4560"/>
            </a:lvl1pPr>
          </a:lstStyle>
          <a:p>
            <a:pPr/>
            <a:r>
              <a:t>Background: Economic Growth</a:t>
            </a:r>
          </a:p>
        </p:txBody>
      </p:sp>
      <p:sp>
        <p:nvSpPr>
          <p:cNvPr id="118" name="Three accelerations:…"/>
          <p:cNvSpPr txBox="1"/>
          <p:nvPr>
            <p:ph type="body" sz="quarter" idx="4294967295"/>
          </p:nvPr>
        </p:nvSpPr>
        <p:spPr>
          <a:xfrm>
            <a:off x="127000" y="1270000"/>
            <a:ext cx="8890000" cy="1285448"/>
          </a:xfrm>
          <a:prstGeom prst="rect">
            <a:avLst/>
          </a:prstGeom>
        </p:spPr>
        <p:txBody>
          <a:bodyPr lIns="45718" tIns="45718" rIns="45718" bIns="45718" anchor="t"/>
          <a:lstStyle/>
          <a:p>
            <a:pPr marL="0" indent="0" defTabSz="273313">
              <a:spcBef>
                <a:spcPts val="700"/>
              </a:spcBef>
              <a:buSzTx/>
              <a:buNone/>
              <a:defRPr b="1" sz="1830">
                <a:uFill>
                  <a:solidFill>
                    <a:srgbClr val="000000"/>
                  </a:solidFill>
                </a:uFill>
                <a:latin typeface="+mj-lt"/>
                <a:ea typeface="+mj-ea"/>
                <a:cs typeface="+mj-cs"/>
                <a:sym typeface="Helvetica"/>
              </a:defRPr>
            </a:pPr>
            <a:r>
              <a:t>The eagle’s-eye view:</a:t>
            </a:r>
          </a:p>
          <a:p>
            <a:pPr marL="172956" indent="-172956" defTabSz="273313">
              <a:spcBef>
                <a:spcPts val="700"/>
              </a:spcBef>
              <a:buSzPct val="100000"/>
              <a:buFont typeface="Arial"/>
              <a:defRPr sz="1464">
                <a:uFill>
                  <a:solidFill>
                    <a:srgbClr val="000000"/>
                  </a:solidFill>
                </a:uFill>
                <a:latin typeface="Times New Roman"/>
                <a:ea typeface="Times New Roman"/>
                <a:cs typeface="Times New Roman"/>
                <a:sym typeface="Times New Roman"/>
              </a:defRPr>
            </a:pPr>
            <a:r>
              <a:t>Three accelerations from agrarian-age norm: x 6.5, x 3.5, x 4.5 </a:t>
            </a:r>
          </a:p>
          <a:p>
            <a:pPr marL="172956" indent="-172956" defTabSz="273313">
              <a:spcBef>
                <a:spcPts val="700"/>
              </a:spcBef>
              <a:buSzPct val="100000"/>
              <a:buFont typeface="Arial"/>
              <a:defRPr sz="1464">
                <a:uFill>
                  <a:solidFill>
                    <a:srgbClr val="000000"/>
                  </a:solidFill>
                </a:uFill>
                <a:latin typeface="Times New Roman"/>
                <a:ea typeface="Times New Roman"/>
                <a:cs typeface="Times New Roman"/>
                <a:sym typeface="Times New Roman"/>
              </a:defRPr>
            </a:pPr>
            <a:r>
              <a:t>I got into this business in the 1980s: Paul Romer then argued a fourth acceleration was on the way</a:t>
            </a:r>
          </a:p>
          <a:p>
            <a:pPr marL="172956" indent="-172956" defTabSz="273313">
              <a:spcBef>
                <a:spcPts val="700"/>
              </a:spcBef>
              <a:buSzPct val="100000"/>
              <a:buFont typeface="Arial"/>
              <a:defRPr sz="1464">
                <a:uFill>
                  <a:solidFill>
                    <a:srgbClr val="000000"/>
                  </a:solidFill>
                </a:uFill>
                <a:latin typeface="Times New Roman"/>
                <a:ea typeface="Times New Roman"/>
                <a:cs typeface="Times New Roman"/>
                <a:sym typeface="Times New Roman"/>
              </a:defRPr>
            </a:pPr>
            <a:r>
              <a:t>Did not happen (yet?)</a:t>
            </a:r>
          </a:p>
        </p:txBody>
      </p:sp>
      <p:pic>
        <p:nvPicPr>
          <p:cNvPr id="119" name="Image" descr="Image"/>
          <p:cNvPicPr>
            <a:picLocks noChangeAspect="1"/>
          </p:cNvPicPr>
          <p:nvPr/>
        </p:nvPicPr>
        <p:blipFill>
          <a:blip r:embed="rId3">
            <a:extLst/>
          </a:blip>
          <a:stretch>
            <a:fillRect/>
          </a:stretch>
        </p:blipFill>
        <p:spPr>
          <a:xfrm>
            <a:off x="742169" y="2555447"/>
            <a:ext cx="7587497" cy="4103443"/>
          </a:xfrm>
          <a:prstGeom prst="rect">
            <a:avLst/>
          </a:prstGeom>
          <a:ln w="12700">
            <a:miter lim="400000"/>
          </a:ln>
        </p:spPr>
      </p:pic>
      <p:sp>
        <p:nvSpPr>
          <p:cNvPr id="120" name="Three accelerations:…"/>
          <p:cNvSpPr txBox="1"/>
          <p:nvPr/>
        </p:nvSpPr>
        <p:spPr>
          <a:xfrm>
            <a:off x="-10050" y="6532946"/>
            <a:ext cx="4179290"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defTabSz="448055">
              <a:spcBef>
                <a:spcPts val="1200"/>
              </a:spcBef>
              <a:defRPr sz="1600">
                <a:latin typeface="Times New Roman"/>
                <a:ea typeface="Times New Roman"/>
                <a:cs typeface="Times New Roman"/>
                <a:sym typeface="Times New Roman"/>
              </a:defRPr>
            </a:lvl1pPr>
          </a:lstStyle>
          <a:p>
            <a:pPr/>
            <a:r>
              <a:t>03:15 of audio in this slide group; 2:00 here</a:t>
            </a:r>
          </a:p>
        </p:txBody>
      </p:sp>
      <p:pic>
        <p:nvPicPr>
          <p:cNvPr id="12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8207922" y="592684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5886665" fill="hold"/>
                                        <p:tgtEl>
                                          <p:spTgt spid="12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1"/>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About the Course"/>
          <p:cNvSpPr txBox="1"/>
          <p:nvPr>
            <p:ph type="title" idx="4294967295"/>
          </p:nvPr>
        </p:nvSpPr>
        <p:spPr>
          <a:xfrm>
            <a:off x="125263" y="0"/>
            <a:ext cx="8890001" cy="1267127"/>
          </a:xfrm>
          <a:prstGeom prst="rect">
            <a:avLst/>
          </a:prstGeom>
        </p:spPr>
        <p:txBody>
          <a:bodyPr lIns="45718" tIns="45718" rIns="45718" bIns="45718"/>
          <a:lstStyle>
            <a:lvl1pPr defTabSz="156090">
              <a:defRPr sz="4000">
                <a:solidFill>
                  <a:srgbClr val="000080"/>
                </a:solidFill>
              </a:defRPr>
            </a:lvl1pPr>
          </a:lstStyle>
          <a:p>
            <a:pPr/>
            <a:r>
              <a:t>What We Think Happened in Wuhan</a:t>
            </a:r>
          </a:p>
        </p:txBody>
      </p:sp>
      <p:sp>
        <p:nvSpPr>
          <p:cNvPr id="302" name="The long 20th century will in all likelihood be seen in the future as the watershed in human experience:…"/>
          <p:cNvSpPr txBox="1"/>
          <p:nvPr>
            <p:ph type="body" sz="quarter" idx="4294967295"/>
          </p:nvPr>
        </p:nvSpPr>
        <p:spPr>
          <a:xfrm>
            <a:off x="125263" y="1267126"/>
            <a:ext cx="8890001" cy="1373243"/>
          </a:xfrm>
          <a:prstGeom prst="rect">
            <a:avLst/>
          </a:prstGeom>
        </p:spPr>
        <p:txBody>
          <a:bodyPr anchor="t"/>
          <a:lstStyle/>
          <a:p>
            <a:pPr marL="0" indent="0" defTabSz="246010">
              <a:spcBef>
                <a:spcPts val="1000"/>
              </a:spcBef>
              <a:buSzTx/>
              <a:buNone/>
              <a:defRPr b="1" sz="2730">
                <a:uFill>
                  <a:solidFill>
                    <a:srgbClr val="000000"/>
                  </a:solidFill>
                </a:uFill>
                <a:latin typeface="+mj-lt"/>
                <a:ea typeface="+mj-ea"/>
                <a:cs typeface="+mj-cs"/>
                <a:sym typeface="Helvetica"/>
              </a:defRPr>
            </a:pPr>
            <a:r>
              <a:t>Wuhan beat it quickly—we think</a:t>
            </a:r>
          </a:p>
          <a:p>
            <a:pPr marL="129479" indent="-129479" defTabSz="246010">
              <a:spcBef>
                <a:spcPts val="1000"/>
              </a:spcBef>
              <a:buSzPct val="100000"/>
              <a:defRPr sz="2184">
                <a:uFill>
                  <a:solidFill>
                    <a:srgbClr val="000000"/>
                  </a:solidFill>
                </a:uFill>
                <a:latin typeface="Times New Roman"/>
                <a:ea typeface="Times New Roman"/>
                <a:cs typeface="Times New Roman"/>
                <a:sym typeface="Times New Roman"/>
              </a:defRPr>
            </a:pPr>
            <a:r>
              <a:t>Shut down Wuhan when there were 200 cases per day</a:t>
            </a:r>
          </a:p>
          <a:p>
            <a:pPr marL="129479" indent="-129479" defTabSz="246010">
              <a:spcBef>
                <a:spcPts val="1000"/>
              </a:spcBef>
              <a:buSzPct val="100000"/>
              <a:defRPr sz="2184">
                <a:uFill>
                  <a:solidFill>
                    <a:srgbClr val="000000"/>
                  </a:solidFill>
                </a:uFill>
                <a:latin typeface="Times New Roman"/>
                <a:ea typeface="Times New Roman"/>
                <a:cs typeface="Times New Roman"/>
                <a:sym typeface="Times New Roman"/>
              </a:defRPr>
            </a:pPr>
            <a:r>
              <a:t>Seems to have been a good choice</a:t>
            </a:r>
          </a:p>
        </p:txBody>
      </p:sp>
      <p:sp>
        <p:nvSpPr>
          <p:cNvPr id="303"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pic>
        <p:nvPicPr>
          <p:cNvPr id="304" name="Image" descr="Image"/>
          <p:cNvPicPr>
            <a:picLocks noChangeAspect="0"/>
          </p:cNvPicPr>
          <p:nvPr/>
        </p:nvPicPr>
        <p:blipFill>
          <a:blip r:embed="rId2">
            <a:extLst/>
          </a:blip>
          <a:stretch>
            <a:fillRect/>
          </a:stretch>
        </p:blipFill>
        <p:spPr>
          <a:xfrm>
            <a:off x="125263" y="2640368"/>
            <a:ext cx="8890001" cy="3618535"/>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About the Course"/>
          <p:cNvSpPr txBox="1"/>
          <p:nvPr>
            <p:ph type="title" idx="4294967295"/>
          </p:nvPr>
        </p:nvSpPr>
        <p:spPr>
          <a:xfrm>
            <a:off x="125263" y="0"/>
            <a:ext cx="8890001" cy="1267127"/>
          </a:xfrm>
          <a:prstGeom prst="rect">
            <a:avLst/>
          </a:prstGeom>
        </p:spPr>
        <p:txBody>
          <a:bodyPr lIns="45718" tIns="45718" rIns="45718" bIns="45718"/>
          <a:lstStyle>
            <a:lvl1pPr defTabSz="299693">
              <a:defRPr sz="7679">
                <a:solidFill>
                  <a:srgbClr val="000080"/>
                </a:solidFill>
              </a:defRPr>
            </a:lvl1pPr>
          </a:lstStyle>
          <a:p>
            <a:pPr/>
            <a:r>
              <a:t>Death for Geezers!</a:t>
            </a:r>
          </a:p>
        </p:txBody>
      </p:sp>
      <p:sp>
        <p:nvSpPr>
          <p:cNvPr id="307" name="The long 20th century will in all likelihood be seen in the future as the watershed in human experience:…"/>
          <p:cNvSpPr txBox="1"/>
          <p:nvPr>
            <p:ph type="body" sz="half" idx="4294967295"/>
          </p:nvPr>
        </p:nvSpPr>
        <p:spPr>
          <a:xfrm>
            <a:off x="125263" y="1267126"/>
            <a:ext cx="4303268" cy="4966965"/>
          </a:xfrm>
          <a:prstGeom prst="rect">
            <a:avLst/>
          </a:prstGeom>
        </p:spPr>
        <p:txBody>
          <a:bodyPr anchor="t"/>
          <a:lstStyle/>
          <a:p>
            <a:pPr marL="0" indent="0" defTabSz="210865">
              <a:spcBef>
                <a:spcPts val="900"/>
              </a:spcBef>
              <a:buSzTx/>
              <a:buNone/>
              <a:defRPr b="1" sz="2340">
                <a:uFill>
                  <a:solidFill>
                    <a:srgbClr val="000000"/>
                  </a:solidFill>
                </a:uFill>
                <a:latin typeface="+mj-lt"/>
                <a:ea typeface="+mj-ea"/>
                <a:cs typeface="+mj-cs"/>
                <a:sym typeface="Helvetica"/>
              </a:defRPr>
            </a:pPr>
            <a:r>
              <a:t>Mortality for the Youngs low…</a:t>
            </a:r>
          </a:p>
          <a:p>
            <a:pPr marL="110982" indent="-110982" defTabSz="210865">
              <a:spcBef>
                <a:spcPts val="900"/>
              </a:spcBef>
              <a:buSzPct val="100000"/>
              <a:defRPr sz="1871">
                <a:uFill>
                  <a:solidFill>
                    <a:srgbClr val="000000"/>
                  </a:solidFill>
                </a:uFill>
                <a:latin typeface="Times New Roman"/>
                <a:ea typeface="Times New Roman"/>
                <a:cs typeface="Times New Roman"/>
                <a:sym typeface="Times New Roman"/>
              </a:defRPr>
            </a:pPr>
            <a:r>
              <a:t>It can be a (very bad) flu for them—for you students…</a:t>
            </a:r>
          </a:p>
          <a:p>
            <a:pPr marL="110982" indent="-110982" defTabSz="210865">
              <a:spcBef>
                <a:spcPts val="900"/>
              </a:spcBef>
              <a:buSzPct val="100000"/>
              <a:defRPr sz="1871">
                <a:uFill>
                  <a:solidFill>
                    <a:srgbClr val="000000"/>
                  </a:solidFill>
                </a:uFill>
                <a:latin typeface="Times New Roman"/>
                <a:ea typeface="Times New Roman"/>
                <a:cs typeface="Times New Roman"/>
                <a:sym typeface="Times New Roman"/>
              </a:defRPr>
            </a:pPr>
            <a:r>
              <a:t>Morbidity…</a:t>
            </a:r>
          </a:p>
          <a:p>
            <a:pPr marL="110982" indent="-110982" defTabSz="210865">
              <a:spcBef>
                <a:spcPts val="900"/>
              </a:spcBef>
              <a:buSzPct val="100000"/>
              <a:defRPr sz="1871">
                <a:uFill>
                  <a:solidFill>
                    <a:srgbClr val="000000"/>
                  </a:solidFill>
                </a:uFill>
                <a:latin typeface="Times New Roman"/>
                <a:ea typeface="Times New Roman"/>
                <a:cs typeface="Times New Roman"/>
                <a:sym typeface="Times New Roman"/>
              </a:defRPr>
            </a:pPr>
            <a:r>
              <a:t>For olders: 3% in your 50s, 9% in your 60s</a:t>
            </a:r>
          </a:p>
          <a:p>
            <a:pPr lvl="1" marL="457692" indent="-110982" defTabSz="210865">
              <a:spcBef>
                <a:spcPts val="900"/>
              </a:spcBef>
              <a:buSzPct val="100000"/>
              <a:defRPr sz="1871">
                <a:uFill>
                  <a:solidFill>
                    <a:srgbClr val="000000"/>
                  </a:solidFill>
                </a:uFill>
                <a:latin typeface="Times New Roman"/>
                <a:ea typeface="Times New Roman"/>
                <a:cs typeface="Times New Roman"/>
                <a:sym typeface="Times New Roman"/>
              </a:defRPr>
            </a:pPr>
            <a:r>
              <a:t>And a doubling—or is it 5%?—mortality for the asthmatic</a:t>
            </a:r>
          </a:p>
          <a:p>
            <a:pPr lvl="1" marL="457692" indent="-110982" defTabSz="210865">
              <a:spcBef>
                <a:spcPts val="900"/>
              </a:spcBef>
              <a:buSzPct val="100000"/>
              <a:defRPr sz="1871">
                <a:uFill>
                  <a:solidFill>
                    <a:srgbClr val="000000"/>
                  </a:solidFill>
                </a:uFill>
                <a:latin typeface="Times New Roman"/>
                <a:ea typeface="Times New Roman"/>
                <a:cs typeface="Times New Roman"/>
                <a:sym typeface="Times New Roman"/>
              </a:defRPr>
            </a:pPr>
            <a:r>
              <a:t>And a doubling—or is it 5%?—mortality for the overweight</a:t>
            </a:r>
          </a:p>
          <a:p>
            <a:pPr lvl="1" marL="457692" indent="-110982" defTabSz="210865">
              <a:spcBef>
                <a:spcPts val="900"/>
              </a:spcBef>
              <a:buSzPct val="100000"/>
              <a:defRPr sz="1871">
                <a:uFill>
                  <a:solidFill>
                    <a:srgbClr val="000000"/>
                  </a:solidFill>
                </a:uFill>
                <a:latin typeface="Times New Roman"/>
                <a:ea typeface="Times New Roman"/>
                <a:cs typeface="Times New Roman"/>
                <a:sym typeface="Times New Roman"/>
              </a:defRPr>
            </a:pPr>
            <a:r>
              <a:t>And an extra ???? if you have high blood pressure</a:t>
            </a:r>
          </a:p>
          <a:p>
            <a:pPr lvl="1" marL="457692" indent="-110982" defTabSz="210865">
              <a:spcBef>
                <a:spcPts val="900"/>
              </a:spcBef>
              <a:buSzPct val="100000"/>
              <a:defRPr sz="1871">
                <a:uFill>
                  <a:solidFill>
                    <a:srgbClr val="000000"/>
                  </a:solidFill>
                </a:uFill>
                <a:latin typeface="Times New Roman"/>
                <a:ea typeface="Times New Roman"/>
                <a:cs typeface="Times New Roman"/>
                <a:sym typeface="Times New Roman"/>
              </a:defRPr>
            </a:pPr>
            <a:r>
              <a:t>And an extra ???? if you have high blood sugar</a:t>
            </a:r>
          </a:p>
        </p:txBody>
      </p:sp>
      <p:sp>
        <p:nvSpPr>
          <p:cNvPr id="308"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pic>
        <p:nvPicPr>
          <p:cNvPr id="309" name="Image" descr="Image"/>
          <p:cNvPicPr>
            <a:picLocks noChangeAspect="1"/>
          </p:cNvPicPr>
          <p:nvPr/>
        </p:nvPicPr>
        <p:blipFill>
          <a:blip r:embed="rId2">
            <a:extLst/>
          </a:blip>
          <a:stretch>
            <a:fillRect/>
          </a:stretch>
        </p:blipFill>
        <p:spPr>
          <a:xfrm>
            <a:off x="4428530" y="1267126"/>
            <a:ext cx="4586734" cy="5359552"/>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About the Course"/>
          <p:cNvSpPr txBox="1"/>
          <p:nvPr>
            <p:ph type="title" idx="4294967295"/>
          </p:nvPr>
        </p:nvSpPr>
        <p:spPr>
          <a:xfrm>
            <a:off x="125263" y="91614"/>
            <a:ext cx="8890001" cy="1267127"/>
          </a:xfrm>
          <a:prstGeom prst="rect">
            <a:avLst/>
          </a:prstGeom>
        </p:spPr>
        <p:txBody>
          <a:bodyPr lIns="45718" tIns="45718" rIns="45718" bIns="45718"/>
          <a:lstStyle>
            <a:lvl1pPr defTabSz="221648">
              <a:defRPr sz="5680">
                <a:solidFill>
                  <a:srgbClr val="000080"/>
                </a:solidFill>
              </a:defRPr>
            </a:lvl1pPr>
          </a:lstStyle>
          <a:p>
            <a:pPr/>
            <a:r>
              <a:t>Separating New York City</a:t>
            </a:r>
          </a:p>
        </p:txBody>
      </p:sp>
      <p:sp>
        <p:nvSpPr>
          <p:cNvPr id="312" name="The long 20th century will in all likelihood be seen in the future as the watershed in human experience:…"/>
          <p:cNvSpPr txBox="1"/>
          <p:nvPr>
            <p:ph type="body" sz="half" idx="4294967295"/>
          </p:nvPr>
        </p:nvSpPr>
        <p:spPr>
          <a:xfrm>
            <a:off x="125263" y="1267126"/>
            <a:ext cx="2460777" cy="5209205"/>
          </a:xfrm>
          <a:prstGeom prst="rect">
            <a:avLst/>
          </a:prstGeom>
        </p:spPr>
        <p:txBody>
          <a:bodyPr anchor="t"/>
          <a:lstStyle/>
          <a:p>
            <a:pPr marL="0" indent="0" defTabSz="174164">
              <a:spcBef>
                <a:spcPts val="900"/>
              </a:spcBef>
              <a:buSzTx/>
              <a:buNone/>
              <a:defRPr b="1">
                <a:latin typeface="+mj-lt"/>
                <a:ea typeface="+mj-ea"/>
                <a:cs typeface="+mj-cs"/>
                <a:sym typeface="Helvetica"/>
              </a:defRPr>
            </a:pPr>
            <a:r>
              <a:t>New York City is well past its first epidemic peak:</a:t>
            </a:r>
          </a:p>
          <a:p>
            <a:pPr marL="125644" indent="-125644" defTabSz="174164">
              <a:spcBef>
                <a:spcPts val="900"/>
              </a:spcBef>
              <a:defRPr sz="1920">
                <a:latin typeface="Times New Roman"/>
                <a:ea typeface="Times New Roman"/>
                <a:cs typeface="Times New Roman"/>
                <a:sym typeface="Times New Roman"/>
              </a:defRPr>
            </a:pPr>
            <a:r>
              <a:t>The rest of the country is not</a:t>
            </a:r>
          </a:p>
          <a:p>
            <a:pPr marL="125644" indent="-125644" defTabSz="174164">
              <a:spcBef>
                <a:spcPts val="900"/>
              </a:spcBef>
              <a:defRPr sz="1920">
                <a:latin typeface="Times New Roman"/>
                <a:ea typeface="Times New Roman"/>
                <a:cs typeface="Times New Roman"/>
                <a:sym typeface="Times New Roman"/>
              </a:defRPr>
            </a:pPr>
            <a:r>
              <a:t>Perhaps 20% of the population of New York City has been brushed by the virus</a:t>
            </a:r>
          </a:p>
          <a:p>
            <a:pPr marL="125644" indent="-125644" defTabSz="174164">
              <a:spcBef>
                <a:spcPts val="900"/>
              </a:spcBef>
              <a:defRPr sz="1920">
                <a:latin typeface="Times New Roman"/>
                <a:ea typeface="Times New Roman"/>
                <a:cs typeface="Times New Roman"/>
                <a:sym typeface="Times New Roman"/>
              </a:defRPr>
            </a:pPr>
            <a:r>
              <a:t>Perhaps 2.5% of the country has been brushed by the virus</a:t>
            </a:r>
          </a:p>
          <a:p>
            <a:pPr marL="125644" indent="-125644" defTabSz="174164">
              <a:spcBef>
                <a:spcPts val="900"/>
              </a:spcBef>
              <a:defRPr sz="1920">
                <a:latin typeface="Times New Roman"/>
                <a:ea typeface="Times New Roman"/>
                <a:cs typeface="Times New Roman"/>
                <a:sym typeface="Times New Roman"/>
              </a:defRPr>
            </a:pPr>
            <a:r>
              <a:t>“Reopening” elsewhere will produce a lot of bad stuff</a:t>
            </a:r>
          </a:p>
        </p:txBody>
      </p:sp>
      <p:sp>
        <p:nvSpPr>
          <p:cNvPr id="313"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pic>
        <p:nvPicPr>
          <p:cNvPr id="314" name="Image" descr="Image"/>
          <p:cNvPicPr>
            <a:picLocks noChangeAspect="0"/>
          </p:cNvPicPr>
          <p:nvPr/>
        </p:nvPicPr>
        <p:blipFill>
          <a:blip r:embed="rId2">
            <a:extLst/>
          </a:blip>
          <a:srcRect l="0" t="7302" r="0" b="0"/>
          <a:stretch>
            <a:fillRect/>
          </a:stretch>
        </p:blipFill>
        <p:spPr>
          <a:xfrm>
            <a:off x="2715170" y="1310616"/>
            <a:ext cx="3084464" cy="5403679"/>
          </a:xfrm>
          <a:prstGeom prst="rect">
            <a:avLst/>
          </a:prstGeom>
          <a:ln w="12700">
            <a:miter lim="400000"/>
          </a:ln>
        </p:spPr>
      </p:pic>
      <p:pic>
        <p:nvPicPr>
          <p:cNvPr id="315" name="Image" descr="Image"/>
          <p:cNvPicPr>
            <a:picLocks noChangeAspect="0"/>
          </p:cNvPicPr>
          <p:nvPr/>
        </p:nvPicPr>
        <p:blipFill>
          <a:blip r:embed="rId3">
            <a:extLst/>
          </a:blip>
          <a:stretch>
            <a:fillRect/>
          </a:stretch>
        </p:blipFill>
        <p:spPr>
          <a:xfrm>
            <a:off x="5928814" y="1462447"/>
            <a:ext cx="3071078" cy="5100190"/>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About the Course"/>
          <p:cNvSpPr txBox="1"/>
          <p:nvPr>
            <p:ph type="title" idx="4294967295"/>
          </p:nvPr>
        </p:nvSpPr>
        <p:spPr>
          <a:xfrm>
            <a:off x="125263" y="91614"/>
            <a:ext cx="8890001" cy="1267127"/>
          </a:xfrm>
          <a:prstGeom prst="rect">
            <a:avLst/>
          </a:prstGeom>
        </p:spPr>
        <p:txBody>
          <a:bodyPr lIns="45718" tIns="45718" rIns="45718" bIns="45718"/>
          <a:lstStyle>
            <a:lvl1pPr defTabSz="146725">
              <a:defRPr sz="3759">
                <a:solidFill>
                  <a:srgbClr val="000080"/>
                </a:solidFill>
              </a:defRPr>
            </a:lvl1pPr>
          </a:lstStyle>
          <a:p>
            <a:pPr/>
            <a:r>
              <a:t>Integrating Public Health with Economics</a:t>
            </a:r>
          </a:p>
        </p:txBody>
      </p:sp>
      <p:sp>
        <p:nvSpPr>
          <p:cNvPr id="318" name="The long 20th century will in all likelihood be seen in the future as the watershed in human experience:…"/>
          <p:cNvSpPr txBox="1"/>
          <p:nvPr>
            <p:ph type="body" sz="quarter" idx="4294967295"/>
          </p:nvPr>
        </p:nvSpPr>
        <p:spPr>
          <a:xfrm>
            <a:off x="125263" y="1267126"/>
            <a:ext cx="2460777" cy="3113407"/>
          </a:xfrm>
          <a:prstGeom prst="rect">
            <a:avLst/>
          </a:prstGeom>
        </p:spPr>
        <p:txBody>
          <a:bodyPr anchor="t"/>
          <a:lstStyle/>
          <a:p>
            <a:pPr marL="0" indent="0" defTabSz="87082">
              <a:spcBef>
                <a:spcPts val="400"/>
              </a:spcBef>
              <a:buSzTx/>
              <a:buNone/>
              <a:defRPr b="1" sz="1200">
                <a:latin typeface="+mj-lt"/>
                <a:ea typeface="+mj-ea"/>
                <a:cs typeface="+mj-cs"/>
                <a:sym typeface="Helvetica"/>
              </a:defRPr>
            </a:pPr>
            <a:r>
              <a:t>Best thing I have read, still:</a:t>
            </a:r>
          </a:p>
          <a:p>
            <a:pPr marL="62822" indent="-62822" defTabSz="87082">
              <a:spcBef>
                <a:spcPts val="400"/>
              </a:spcBef>
              <a:defRPr sz="960">
                <a:latin typeface="Times New Roman"/>
                <a:ea typeface="Times New Roman"/>
                <a:cs typeface="Times New Roman"/>
                <a:sym typeface="Times New Roman"/>
              </a:defRPr>
            </a:pPr>
            <a:r>
              <a:t>Comes from Jim Stock &lt;</a:t>
            </a:r>
            <a:r>
              <a:rPr u="sng">
                <a:solidFill>
                  <a:srgbClr val="0000FF"/>
                </a:solidFill>
                <a:uFill>
                  <a:solidFill>
                    <a:srgbClr val="0000FF"/>
                  </a:solidFill>
                </a:uFill>
                <a:hlinkClick r:id="rId2" invalidUrl="" action="" tgtFrame="" tooltip="" history="1" highlightClick="0" endSnd="0"/>
              </a:rPr>
              <a:t>https://www.jimstock.org</a:t>
            </a:r>
            <a:r>
              <a:t>&gt;</a:t>
            </a:r>
          </a:p>
          <a:p>
            <a:pPr marL="62822" indent="-62822" defTabSz="87082">
              <a:spcBef>
                <a:spcPts val="400"/>
              </a:spcBef>
              <a:defRPr sz="960">
                <a:latin typeface="Times New Roman"/>
                <a:ea typeface="Times New Roman"/>
                <a:cs typeface="Times New Roman"/>
                <a:sym typeface="Times New Roman"/>
              </a:defRPr>
            </a:pPr>
            <a:r>
              <a:t>Jim Stock: </a:t>
            </a:r>
            <a:r>
              <a:rPr i="1"/>
              <a:t>Coronavirus Data Gaps and the Policy Response</a:t>
            </a:r>
            <a:r>
              <a:t> &lt;</a:t>
            </a:r>
            <a:r>
              <a:rPr u="sng">
                <a:solidFill>
                  <a:srgbClr val="0000FF"/>
                </a:solidFill>
                <a:uFill>
                  <a:solidFill>
                    <a:srgbClr val="0000FF"/>
                  </a:solidFill>
                </a:uFill>
                <a:hlinkClick r:id="rId3" invalidUrl="" action="" tgtFrame="" tooltip="" history="1" highlightClick="0" endSnd="0"/>
              </a:rPr>
              <a:t>https://drive.google.com/file/d/12MV466ZZy5xHir4xdPhoTrL1oO8CbZU-/view</a:t>
            </a:r>
            <a:r>
              <a:t>&gt;:</a:t>
            </a:r>
          </a:p>
          <a:p>
            <a:pPr lvl="1" marL="157056" indent="-62822" defTabSz="87082">
              <a:spcBef>
                <a:spcPts val="400"/>
              </a:spcBef>
              <a:defRPr sz="960">
                <a:latin typeface="Times New Roman"/>
                <a:ea typeface="Times New Roman"/>
                <a:cs typeface="Times New Roman"/>
                <a:sym typeface="Times New Roman"/>
              </a:defRPr>
            </a:pPr>
            <a:r>
              <a:t>The basic SIR epidemiological model of contagion</a:t>
            </a:r>
          </a:p>
          <a:p>
            <a:pPr lvl="1" marL="157056" indent="-62822" defTabSz="87082">
              <a:spcBef>
                <a:spcPts val="400"/>
              </a:spcBef>
              <a:defRPr sz="960">
                <a:latin typeface="Times New Roman"/>
                <a:ea typeface="Times New Roman"/>
                <a:cs typeface="Times New Roman"/>
                <a:sym typeface="Times New Roman"/>
              </a:defRPr>
            </a:pPr>
            <a:r>
              <a:t>What policy should be hinges on the coronavirus non-testing rate </a:t>
            </a:r>
          </a:p>
          <a:p>
            <a:pPr lvl="1" marL="157056" indent="-62822" defTabSz="87082">
              <a:spcBef>
                <a:spcPts val="400"/>
              </a:spcBef>
              <a:defRPr sz="960">
                <a:latin typeface="Times New Roman"/>
                <a:ea typeface="Times New Roman"/>
                <a:cs typeface="Times New Roman"/>
                <a:sym typeface="Times New Roman"/>
              </a:defRPr>
            </a:pPr>
            <a:r>
              <a:t>Estimates in the epidemiological literature range from 0.18 to 0.86. </a:t>
            </a:r>
          </a:p>
          <a:p>
            <a:pPr lvl="2" marL="252429" indent="-62822" defTabSz="87082">
              <a:spcBef>
                <a:spcPts val="400"/>
              </a:spcBef>
              <a:defRPr sz="960">
                <a:latin typeface="Times New Roman"/>
                <a:ea typeface="Times New Roman"/>
                <a:cs typeface="Times New Roman"/>
                <a:sym typeface="Times New Roman"/>
              </a:defRPr>
            </a:pPr>
            <a:r>
              <a:t>That is a case-catching rate of no less than 1/7—half of what extrapolations from 1% suggest</a:t>
            </a:r>
          </a:p>
          <a:p>
            <a:pPr lvl="2" marL="252429" indent="-62822" defTabSz="87082">
              <a:spcBef>
                <a:spcPts val="400"/>
              </a:spcBef>
              <a:defRPr sz="960">
                <a:latin typeface="Times New Roman"/>
                <a:ea typeface="Times New Roman"/>
                <a:cs typeface="Times New Roman"/>
                <a:sym typeface="Times New Roman"/>
              </a:defRPr>
            </a:pPr>
            <a:r>
              <a:t>Does that mean we are dealing with a 2% virus? </a:t>
            </a:r>
          </a:p>
        </p:txBody>
      </p:sp>
      <p:sp>
        <p:nvSpPr>
          <p:cNvPr id="319"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pic>
        <p:nvPicPr>
          <p:cNvPr id="320" name="Image" descr="Image"/>
          <p:cNvPicPr>
            <a:picLocks noChangeAspect="1"/>
          </p:cNvPicPr>
          <p:nvPr/>
        </p:nvPicPr>
        <p:blipFill>
          <a:blip r:embed="rId4">
            <a:extLst/>
          </a:blip>
          <a:stretch>
            <a:fillRect/>
          </a:stretch>
        </p:blipFill>
        <p:spPr>
          <a:xfrm>
            <a:off x="125263" y="4429311"/>
            <a:ext cx="2336107" cy="1946756"/>
          </a:xfrm>
          <a:prstGeom prst="rect">
            <a:avLst/>
          </a:prstGeom>
          <a:ln w="12700">
            <a:miter lim="400000"/>
          </a:ln>
        </p:spPr>
      </p:pic>
      <p:pic>
        <p:nvPicPr>
          <p:cNvPr id="321" name="Image" descr="Image"/>
          <p:cNvPicPr>
            <a:picLocks noChangeAspect="1"/>
          </p:cNvPicPr>
          <p:nvPr/>
        </p:nvPicPr>
        <p:blipFill>
          <a:blip r:embed="rId5">
            <a:extLst/>
          </a:blip>
          <a:stretch>
            <a:fillRect/>
          </a:stretch>
        </p:blipFill>
        <p:spPr>
          <a:xfrm>
            <a:off x="2586039" y="1358740"/>
            <a:ext cx="3175001" cy="2467659"/>
          </a:xfrm>
          <a:prstGeom prst="rect">
            <a:avLst/>
          </a:prstGeom>
          <a:ln w="12700">
            <a:miter lim="400000"/>
          </a:ln>
        </p:spPr>
      </p:pic>
      <p:pic>
        <p:nvPicPr>
          <p:cNvPr id="322" name="Image" descr="Image"/>
          <p:cNvPicPr>
            <a:picLocks noChangeAspect="1"/>
          </p:cNvPicPr>
          <p:nvPr/>
        </p:nvPicPr>
        <p:blipFill>
          <a:blip r:embed="rId6">
            <a:extLst/>
          </a:blip>
          <a:stretch>
            <a:fillRect/>
          </a:stretch>
        </p:blipFill>
        <p:spPr>
          <a:xfrm>
            <a:off x="5761039" y="1358740"/>
            <a:ext cx="3254225" cy="2467659"/>
          </a:xfrm>
          <a:prstGeom prst="rect">
            <a:avLst/>
          </a:prstGeom>
          <a:ln w="12700">
            <a:miter lim="400000"/>
          </a:ln>
        </p:spPr>
      </p:pic>
      <p:pic>
        <p:nvPicPr>
          <p:cNvPr id="323" name="Image" descr="Image"/>
          <p:cNvPicPr>
            <a:picLocks noChangeAspect="1"/>
          </p:cNvPicPr>
          <p:nvPr/>
        </p:nvPicPr>
        <p:blipFill>
          <a:blip r:embed="rId7">
            <a:extLst/>
          </a:blip>
          <a:stretch>
            <a:fillRect/>
          </a:stretch>
        </p:blipFill>
        <p:spPr>
          <a:xfrm>
            <a:off x="2586039" y="4166829"/>
            <a:ext cx="3254225" cy="2523685"/>
          </a:xfrm>
          <a:prstGeom prst="rect">
            <a:avLst/>
          </a:prstGeom>
          <a:ln w="12700">
            <a:miter lim="400000"/>
          </a:ln>
        </p:spPr>
      </p:pic>
      <p:pic>
        <p:nvPicPr>
          <p:cNvPr id="324" name="Image" descr="Image"/>
          <p:cNvPicPr>
            <a:picLocks noChangeAspect="1"/>
          </p:cNvPicPr>
          <p:nvPr/>
        </p:nvPicPr>
        <p:blipFill>
          <a:blip r:embed="rId8">
            <a:extLst/>
          </a:blip>
          <a:stretch>
            <a:fillRect/>
          </a:stretch>
        </p:blipFill>
        <p:spPr>
          <a:xfrm>
            <a:off x="5761039" y="3931132"/>
            <a:ext cx="3254225" cy="2759382"/>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About the Course"/>
          <p:cNvSpPr txBox="1"/>
          <p:nvPr>
            <p:ph type="title" idx="4294967295"/>
          </p:nvPr>
        </p:nvSpPr>
        <p:spPr>
          <a:xfrm>
            <a:off x="125263" y="-1"/>
            <a:ext cx="8890001" cy="1267128"/>
          </a:xfrm>
          <a:prstGeom prst="rect">
            <a:avLst/>
          </a:prstGeom>
        </p:spPr>
        <p:txBody>
          <a:bodyPr lIns="45718" tIns="45718" rIns="45718" bIns="45718"/>
          <a:lstStyle>
            <a:lvl1pPr defTabSz="181064">
              <a:defRPr sz="4640">
                <a:solidFill>
                  <a:srgbClr val="000080"/>
                </a:solidFill>
              </a:defRPr>
            </a:lvl1pPr>
          </a:lstStyle>
          <a:p>
            <a:pPr/>
            <a:r>
              <a:t>Second Best: Epidemic Models</a:t>
            </a:r>
          </a:p>
        </p:txBody>
      </p:sp>
      <p:sp>
        <p:nvSpPr>
          <p:cNvPr id="327" name="The long 20th century will in all likelihood be seen in the future as the watershed in human experience:…"/>
          <p:cNvSpPr txBox="1"/>
          <p:nvPr>
            <p:ph type="body" idx="4294967295"/>
          </p:nvPr>
        </p:nvSpPr>
        <p:spPr>
          <a:xfrm>
            <a:off x="125263" y="1267126"/>
            <a:ext cx="5632599" cy="4887646"/>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A requested special topic:</a:t>
            </a:r>
          </a:p>
          <a:p>
            <a:pPr marL="157056" indent="-157056" defTabSz="217705">
              <a:spcBef>
                <a:spcPts val="1200"/>
              </a:spcBef>
              <a:defRPr>
                <a:latin typeface="Times New Roman"/>
                <a:ea typeface="Times New Roman"/>
                <a:cs typeface="Times New Roman"/>
                <a:sym typeface="Times New Roman"/>
              </a:defRPr>
            </a:pPr>
            <a:r>
              <a:t>Written and presented by Cosma Shalizi</a:t>
            </a:r>
          </a:p>
          <a:p>
            <a:pPr marL="157056" indent="-157056" defTabSz="217705">
              <a:spcBef>
                <a:spcPts val="1200"/>
              </a:spcBef>
              <a:defRPr>
                <a:latin typeface="Times New Roman"/>
                <a:ea typeface="Times New Roman"/>
                <a:cs typeface="Times New Roman"/>
                <a:sym typeface="Times New Roman"/>
              </a:defRPr>
            </a:pPr>
            <a:r>
              <a:t>Of Carnegie-Mellon University</a:t>
            </a:r>
          </a:p>
          <a:p>
            <a:pPr marL="157056" indent="-157056" defTabSz="217705">
              <a:spcBef>
                <a:spcPts val="1200"/>
              </a:spcBef>
              <a:defRPr>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http://www.stat.cmu.edu/~cshalizi/dm/20/lectures/special/epidemics.html#(1)</a:t>
            </a:r>
            <a:r>
              <a:t>&gt;</a:t>
            </a:r>
          </a:p>
          <a:p>
            <a:pPr marL="157056" indent="-157056" defTabSz="217705">
              <a:spcBef>
                <a:spcPts val="1200"/>
              </a:spcBef>
              <a:defRPr>
                <a:latin typeface="Times New Roman"/>
                <a:ea typeface="Times New Roman"/>
                <a:cs typeface="Times New Roman"/>
                <a:sym typeface="Times New Roman"/>
              </a:defRPr>
            </a:pPr>
            <a:r>
              <a:t>36-462/662, Spring 2020</a:t>
            </a:r>
          </a:p>
          <a:p>
            <a:pPr marL="157056" indent="-157056" defTabSz="217705">
              <a:spcBef>
                <a:spcPts val="1200"/>
              </a:spcBef>
              <a:defRPr>
                <a:latin typeface="Times New Roman"/>
                <a:ea typeface="Times New Roman"/>
                <a:cs typeface="Times New Roman"/>
                <a:sym typeface="Times New Roman"/>
              </a:defRPr>
            </a:pPr>
            <a:r>
              <a:t>16 April 2020 (Lecture 25)</a:t>
            </a:r>
          </a:p>
        </p:txBody>
      </p:sp>
      <p:sp>
        <p:nvSpPr>
          <p:cNvPr id="328" name="4:10"/>
          <p:cNvSpPr txBox="1"/>
          <p:nvPr/>
        </p:nvSpPr>
        <p:spPr>
          <a:xfrm>
            <a:off x="825495" y="6509573"/>
            <a:ext cx="8189769" cy="23790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100">
                <a:latin typeface="Times New Roman"/>
                <a:ea typeface="Times New Roman"/>
                <a:cs typeface="Times New Roman"/>
                <a:sym typeface="Times New Roman"/>
              </a:defRPr>
            </a:pPr>
            <a:r>
              <a:t>audio time :: From Cosma Shalizi of Carnegie-Mellon: &lt;</a:t>
            </a:r>
            <a:r>
              <a:rPr u="sng">
                <a:solidFill>
                  <a:srgbClr val="0000FF"/>
                </a:solidFill>
                <a:uFill>
                  <a:solidFill>
                    <a:srgbClr val="0000FF"/>
                  </a:solidFill>
                </a:uFill>
                <a:hlinkClick r:id="rId2" invalidUrl="" action="" tgtFrame="" tooltip="" history="1" highlightClick="0" endSnd="0"/>
              </a:rPr>
              <a:t>http://www.stat.cmu.edu/~cshalizi/dm/20/lectures/special/epidemics.html#(1)</a:t>
            </a:r>
            <a:r>
              <a:t>&gt;</a:t>
            </a:r>
          </a:p>
        </p:txBody>
      </p:sp>
      <p:pic>
        <p:nvPicPr>
          <p:cNvPr id="329" name="Image" descr="Image"/>
          <p:cNvPicPr>
            <a:picLocks noChangeAspect="1"/>
          </p:cNvPicPr>
          <p:nvPr/>
        </p:nvPicPr>
        <p:blipFill>
          <a:blip r:embed="rId3">
            <a:extLst/>
          </a:blip>
          <a:stretch>
            <a:fillRect/>
          </a:stretch>
        </p:blipFill>
        <p:spPr>
          <a:xfrm>
            <a:off x="5756026" y="1280622"/>
            <a:ext cx="3396356" cy="5215456"/>
          </a:xfrm>
          <a:prstGeom prst="rect">
            <a:avLst/>
          </a:prstGeom>
          <a:ln w="12700">
            <a:miter lim="400000"/>
          </a:ln>
        </p:spPr>
      </p:pic>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About the Course"/>
          <p:cNvSpPr txBox="1"/>
          <p:nvPr>
            <p:ph type="title" idx="4294967295"/>
          </p:nvPr>
        </p:nvSpPr>
        <p:spPr>
          <a:xfrm>
            <a:off x="125263" y="91614"/>
            <a:ext cx="8890001" cy="1267127"/>
          </a:xfrm>
          <a:prstGeom prst="rect">
            <a:avLst/>
          </a:prstGeom>
        </p:spPr>
        <p:txBody>
          <a:bodyPr lIns="45718" tIns="45718" rIns="45718" bIns="45718"/>
          <a:lstStyle>
            <a:lvl1pPr defTabSz="146725">
              <a:defRPr sz="3759">
                <a:solidFill>
                  <a:srgbClr val="000080"/>
                </a:solidFill>
              </a:defRPr>
            </a:lvl1pPr>
          </a:lstStyle>
          <a:p>
            <a:pPr/>
            <a:r>
              <a:t>Bringing the Economy Back Up from Anæsthesia</a:t>
            </a:r>
          </a:p>
        </p:txBody>
      </p:sp>
      <p:sp>
        <p:nvSpPr>
          <p:cNvPr id="332" name="The long 20th century will in all likelihood be seen in the future as the watershed in human experience:…"/>
          <p:cNvSpPr txBox="1"/>
          <p:nvPr>
            <p:ph type="body" idx="4294967295"/>
          </p:nvPr>
        </p:nvSpPr>
        <p:spPr>
          <a:xfrm>
            <a:off x="125263" y="1267126"/>
            <a:ext cx="8890001" cy="4966965"/>
          </a:xfrm>
          <a:prstGeom prst="rect">
            <a:avLst/>
          </a:prstGeom>
        </p:spPr>
        <p:txBody>
          <a:bodyPr anchor="t"/>
          <a:lstStyle/>
          <a:p>
            <a:pPr marL="0" indent="0" defTabSz="288036">
              <a:spcBef>
                <a:spcPts val="700"/>
              </a:spcBef>
              <a:buSzTx/>
              <a:buNone/>
              <a:defRPr b="1" sz="1890">
                <a:uFill>
                  <a:solidFill>
                    <a:srgbClr val="000000"/>
                  </a:solidFill>
                </a:uFill>
                <a:latin typeface="+mj-lt"/>
                <a:ea typeface="+mj-ea"/>
                <a:cs typeface="+mj-cs"/>
                <a:sym typeface="Helvetica"/>
              </a:defRPr>
            </a:pPr>
            <a:r>
              <a:t>Major issues:</a:t>
            </a:r>
          </a:p>
          <a:p>
            <a:pPr marL="216026"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Certificates of immunity:</a:t>
            </a:r>
          </a:p>
          <a:p>
            <a:pPr lvl="1" marL="504062"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Which requires test, test, test:</a:t>
            </a:r>
          </a:p>
          <a:p>
            <a:pPr lvl="2" marL="792098"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And not just disease virus tests</a:t>
            </a:r>
          </a:p>
          <a:p>
            <a:pPr lvl="2" marL="792098"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Presence-of-antibodies tests</a:t>
            </a:r>
          </a:p>
          <a:p>
            <a:pPr marL="216026"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quickly can we match the immune with public-contact jobs?</a:t>
            </a:r>
          </a:p>
          <a:p>
            <a:pPr marL="216026"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What jobs can be done with minimal infection risk?</a:t>
            </a:r>
          </a:p>
          <a:p>
            <a:pPr marL="216026"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What minimal-infection substitutes can we find for previous jobs?</a:t>
            </a:r>
          </a:p>
          <a:p>
            <a:pPr marL="216026"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quickly can restrictions be relaxed without the virus coming roaring back?</a:t>
            </a:r>
          </a:p>
          <a:p>
            <a:pPr marL="216026"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do we avoid having the market give a “shutdown” signal to enterprises we in fact want restarted?</a:t>
            </a:r>
          </a:p>
          <a:p>
            <a:pPr lvl="1" marL="504062"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Which is pretty much all of them</a:t>
            </a:r>
          </a:p>
          <a:p>
            <a:pPr marL="216026" indent="-216026" defTabSz="288036">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much of the potential caseload do we want to push out beyond the vaccine-arrival date?</a:t>
            </a:r>
          </a:p>
          <a:p>
            <a:pPr marL="0" indent="0" defTabSz="288036">
              <a:spcBef>
                <a:spcPts val="700"/>
              </a:spcBef>
              <a:buSzTx/>
              <a:buNone/>
              <a:defRPr b="1" sz="1890">
                <a:uFill>
                  <a:solidFill>
                    <a:srgbClr val="000000"/>
                  </a:solidFill>
                </a:uFill>
                <a:latin typeface="+mj-lt"/>
                <a:ea typeface="+mj-ea"/>
                <a:cs typeface="+mj-cs"/>
                <a:sym typeface="Helvetica"/>
              </a:defRPr>
            </a:pPr>
          </a:p>
          <a:p>
            <a:pPr marL="0" indent="0" defTabSz="288036">
              <a:spcBef>
                <a:spcPts val="700"/>
              </a:spcBef>
              <a:buSzTx/>
              <a:buNone/>
              <a:defRPr b="1" sz="1890">
                <a:uFill>
                  <a:solidFill>
                    <a:srgbClr val="000000"/>
                  </a:solidFill>
                </a:uFill>
                <a:latin typeface="+mj-lt"/>
                <a:ea typeface="+mj-ea"/>
                <a:cs typeface="+mj-cs"/>
                <a:sym typeface="Helvetica"/>
              </a:defRPr>
            </a:pPr>
            <a:r>
              <a:t>ALL THESE QUESTIONS ARE ANSWERABLE IF WE LEARN THE ASYMPTOMATIC HENCE NON-TESTED RATE!!</a:t>
            </a:r>
          </a:p>
        </p:txBody>
      </p:sp>
      <p:sp>
        <p:nvSpPr>
          <p:cNvPr id="333"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About the Course"/>
          <p:cNvSpPr txBox="1"/>
          <p:nvPr>
            <p:ph type="title" idx="4294967295"/>
          </p:nvPr>
        </p:nvSpPr>
        <p:spPr>
          <a:xfrm>
            <a:off x="125263" y="91614"/>
            <a:ext cx="8890001" cy="1267127"/>
          </a:xfrm>
          <a:prstGeom prst="rect">
            <a:avLst/>
          </a:prstGeom>
        </p:spPr>
        <p:txBody>
          <a:bodyPr lIns="45718" tIns="45718" rIns="45718" bIns="45718"/>
          <a:lstStyle>
            <a:lvl1pPr defTabSz="146725">
              <a:defRPr sz="3759">
                <a:solidFill>
                  <a:srgbClr val="000080"/>
                </a:solidFill>
              </a:defRPr>
            </a:lvl1pPr>
          </a:lstStyle>
          <a:p>
            <a:pPr/>
            <a:r>
              <a:t>Keeping the Economy from Crashing During the Lockdown</a:t>
            </a:r>
          </a:p>
        </p:txBody>
      </p:sp>
      <p:sp>
        <p:nvSpPr>
          <p:cNvPr id="336" name="The long 20th century will in all likelihood be seen in the future as the watershed in human experience:…"/>
          <p:cNvSpPr txBox="1"/>
          <p:nvPr>
            <p:ph type="body" idx="4294967295"/>
          </p:nvPr>
        </p:nvSpPr>
        <p:spPr>
          <a:xfrm>
            <a:off x="125263" y="1267126"/>
            <a:ext cx="8890001" cy="4966965"/>
          </a:xfrm>
          <a:prstGeom prst="rect">
            <a:avLst/>
          </a:prstGeom>
        </p:spPr>
        <p:txBody>
          <a:bodyPr anchor="t"/>
          <a:lstStyle/>
          <a:p>
            <a:pPr marL="0" indent="0" defTabSz="269747">
              <a:spcBef>
                <a:spcPts val="700"/>
              </a:spcBef>
              <a:buSzTx/>
              <a:buNone/>
              <a:defRPr b="1" sz="1769">
                <a:uFill>
                  <a:solidFill>
                    <a:srgbClr val="000000"/>
                  </a:solidFill>
                </a:uFill>
                <a:latin typeface="+mj-lt"/>
                <a:ea typeface="+mj-ea"/>
                <a:cs typeface="+mj-cs"/>
                <a:sym typeface="Helvetica"/>
              </a:defRPr>
            </a:pPr>
            <a:r>
              <a:t>Nick Rowe: We have a 50% output cut in 100% of the sectors:</a:t>
            </a:r>
          </a:p>
          <a:p>
            <a:pPr marL="202310"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A temporary 100% output cut in 50% of the sectors (what the Coronavirus does) is very different from a 50% output cut in 100% of the sectors</a:t>
            </a:r>
          </a:p>
          <a:p>
            <a:pPr marL="202310"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Nick’s thought experiment:</a:t>
            </a:r>
          </a:p>
          <a:p>
            <a:pPr lvl="1" marL="472058"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In three months we are going to invent unobtanium:</a:t>
            </a:r>
          </a:p>
          <a:p>
            <a:pPr lvl="2" marL="741806"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Substantial intertemporal substitutibility </a:t>
            </a:r>
          </a:p>
          <a:p>
            <a:pPr lvl="2" marL="741806"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Plus lower cross-good contemporaneous substitutitbility</a:t>
            </a:r>
          </a:p>
          <a:p>
            <a:pPr lvl="2" marL="741806"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Hence high desired savings rate now</a:t>
            </a:r>
          </a:p>
          <a:p>
            <a:pPr lvl="1" marL="472058"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Flex-price market thus produces a nominal rate at the zero lower bound and a high inflation rate over the next three to six months </a:t>
            </a:r>
          </a:p>
          <a:p>
            <a:pPr lvl="1" marL="472058"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Plus liquidity-constrained workers in affected sectors see their demand go to zero immediately</a:t>
            </a:r>
          </a:p>
          <a:p>
            <a:pPr lvl="1" marL="472058"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Can we get there? Should we get there? What should we do instead?</a:t>
            </a:r>
          </a:p>
          <a:p>
            <a:pPr lvl="1" marL="472058" indent="-202310" defTabSz="269747">
              <a:spcBef>
                <a:spcPts val="700"/>
              </a:spcBef>
              <a:buSzPct val="100000"/>
              <a:buFont typeface="Arial"/>
              <a:defRPr sz="1416">
                <a:uFill>
                  <a:solidFill>
                    <a:srgbClr val="000000"/>
                  </a:solidFill>
                </a:uFill>
                <a:latin typeface="Times New Roman"/>
                <a:ea typeface="Times New Roman"/>
                <a:cs typeface="Times New Roman"/>
                <a:sym typeface="Times New Roman"/>
              </a:defRPr>
            </a:pPr>
            <a:r>
              <a:t>We need a good RBC economist: are there any?…</a:t>
            </a:r>
          </a:p>
          <a:p>
            <a:pPr marL="0" indent="0" defTabSz="269747">
              <a:spcBef>
                <a:spcPts val="700"/>
              </a:spcBef>
              <a:buSzTx/>
              <a:buNone/>
              <a:defRPr sz="1416">
                <a:uFill>
                  <a:solidFill>
                    <a:srgbClr val="000000"/>
                  </a:solidFill>
                </a:uFill>
                <a:latin typeface="Times New Roman"/>
                <a:ea typeface="Times New Roman"/>
                <a:cs typeface="Times New Roman"/>
                <a:sym typeface="Times New Roman"/>
              </a:defRPr>
            </a:pPr>
          </a:p>
          <a:p>
            <a:pPr marL="0" indent="0" defTabSz="269747">
              <a:spcBef>
                <a:spcPts val="700"/>
              </a:spcBef>
              <a:buSzTx/>
              <a:buNone/>
              <a:defRPr sz="1416">
                <a:uFill>
                  <a:solidFill>
                    <a:srgbClr val="000000"/>
                  </a:solidFill>
                </a:uFill>
                <a:latin typeface="Times New Roman"/>
                <a:ea typeface="Times New Roman"/>
                <a:cs typeface="Times New Roman"/>
                <a:sym typeface="Times New Roman"/>
              </a:defRPr>
            </a:pPr>
          </a:p>
          <a:p>
            <a:pPr marL="0" indent="0" defTabSz="269747">
              <a:spcBef>
                <a:spcPts val="700"/>
              </a:spcBef>
              <a:buSzTx/>
              <a:buNone/>
              <a:defRPr sz="1416">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https://worthwhile.typepad.com/worthwhile_canadian_initi/2020/03/relative-supply-shocks-unobtainium-walras-law-and-the-coronavirus.html</a:t>
            </a:r>
            <a:r>
              <a:t>&gt;</a:t>
            </a:r>
          </a:p>
        </p:txBody>
      </p:sp>
      <p:sp>
        <p:nvSpPr>
          <p:cNvPr id="337"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About the Course"/>
          <p:cNvSpPr txBox="1"/>
          <p:nvPr>
            <p:ph type="title" idx="4294967295"/>
          </p:nvPr>
        </p:nvSpPr>
        <p:spPr>
          <a:xfrm>
            <a:off x="125263" y="91614"/>
            <a:ext cx="8890001" cy="1267127"/>
          </a:xfrm>
          <a:prstGeom prst="rect">
            <a:avLst/>
          </a:prstGeom>
        </p:spPr>
        <p:txBody>
          <a:bodyPr lIns="45718" tIns="45718" rIns="45718" bIns="45718"/>
          <a:lstStyle>
            <a:lvl1pPr defTabSz="146725">
              <a:defRPr sz="3759">
                <a:solidFill>
                  <a:srgbClr val="000080"/>
                </a:solidFill>
              </a:defRPr>
            </a:lvl1pPr>
          </a:lstStyle>
          <a:p>
            <a:pPr/>
            <a:r>
              <a:t>Keeping the Economy from Crashing During the Lockdown II</a:t>
            </a:r>
          </a:p>
        </p:txBody>
      </p:sp>
      <p:sp>
        <p:nvSpPr>
          <p:cNvPr id="340" name="The long 20th century will in all likelihood be seen in the future as the watershed in human experience:…"/>
          <p:cNvSpPr txBox="1"/>
          <p:nvPr>
            <p:ph type="body" idx="4294967295"/>
          </p:nvPr>
        </p:nvSpPr>
        <p:spPr>
          <a:xfrm>
            <a:off x="125263" y="1267126"/>
            <a:ext cx="8890001" cy="4966965"/>
          </a:xfrm>
          <a:prstGeom prst="rect">
            <a:avLst/>
          </a:prstGeom>
        </p:spPr>
        <p:txBody>
          <a:bodyPr anchor="t"/>
          <a:lstStyle/>
          <a:p>
            <a:pPr marL="0" indent="0" defTabSz="374904">
              <a:spcBef>
                <a:spcPts val="900"/>
              </a:spcBef>
              <a:buSzTx/>
              <a:buNone/>
              <a:defRPr b="1" sz="2460">
                <a:uFill>
                  <a:solidFill>
                    <a:srgbClr val="000000"/>
                  </a:solidFill>
                </a:uFill>
                <a:latin typeface="+mj-lt"/>
                <a:ea typeface="+mj-ea"/>
                <a:cs typeface="+mj-cs"/>
                <a:sym typeface="Helvetica"/>
              </a:defRPr>
            </a:pPr>
            <a:r>
              <a:t>Nick Rowe:</a:t>
            </a:r>
          </a:p>
          <a:p>
            <a:pPr marL="281177" indent="-281177" defTabSz="374904">
              <a:spcBef>
                <a:spcPts val="900"/>
              </a:spcBef>
              <a:buSzPct val="100000"/>
              <a:buFont typeface="Arial"/>
              <a:defRPr sz="1968">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https://worthwhile.typepad.com/worthwhile_canadian_initi/2020/03/relative-supply-shocks-unobtainium-walras-law-and-the-coronavirus.html</a:t>
            </a:r>
            <a:r>
              <a:t>&gt;</a:t>
            </a:r>
          </a:p>
          <a:p>
            <a:pPr marL="281177" indent="-281177" defTabSz="374904">
              <a:spcBef>
                <a:spcPts val="900"/>
              </a:spcBef>
              <a:buSzPct val="100000"/>
              <a:buFont typeface="Arial"/>
              <a:defRPr sz="1968">
                <a:uFill>
                  <a:solidFill>
                    <a:srgbClr val="000000"/>
                  </a:solidFill>
                </a:uFill>
                <a:latin typeface="Times New Roman"/>
                <a:ea typeface="Times New Roman"/>
                <a:cs typeface="Times New Roman"/>
                <a:sym typeface="Times New Roman"/>
              </a:defRPr>
            </a:pPr>
            <a:r>
              <a:t>Plus: to extend the thought experiment:</a:t>
            </a:r>
          </a:p>
          <a:p>
            <a:pPr lvl="1" marL="656081" indent="-281177" defTabSz="374904">
              <a:spcBef>
                <a:spcPts val="900"/>
              </a:spcBef>
              <a:buSzPct val="100000"/>
              <a:buFont typeface="Arial"/>
              <a:defRPr sz="1968">
                <a:uFill>
                  <a:solidFill>
                    <a:srgbClr val="000000"/>
                  </a:solidFill>
                </a:uFill>
                <a:latin typeface="Times New Roman"/>
                <a:ea typeface="Times New Roman"/>
                <a:cs typeface="Times New Roman"/>
                <a:sym typeface="Times New Roman"/>
              </a:defRPr>
            </a:pPr>
            <a:r>
              <a:t>We just lost the ability to make “unobtainium”</a:t>
            </a:r>
          </a:p>
          <a:p>
            <a:pPr lvl="1" marL="656081" indent="-281177" defTabSz="374904">
              <a:spcBef>
                <a:spcPts val="900"/>
              </a:spcBef>
              <a:buSzPct val="100000"/>
              <a:buFont typeface="Arial"/>
              <a:defRPr sz="1968">
                <a:uFill>
                  <a:solidFill>
                    <a:srgbClr val="000000"/>
                  </a:solidFill>
                </a:uFill>
                <a:latin typeface="Times New Roman"/>
                <a:ea typeface="Times New Roman"/>
                <a:cs typeface="Times New Roman"/>
                <a:sym typeface="Times New Roman"/>
              </a:defRPr>
            </a:pPr>
            <a:r>
              <a:t>So we </a:t>
            </a:r>
            <a:r>
              <a:rPr i="1"/>
              <a:t>should</a:t>
            </a:r>
            <a:r>
              <a:t> be substituting leisure for work, and moving workers into relatively unproductive labor, making the commodities we can still produce right now</a:t>
            </a:r>
          </a:p>
          <a:p>
            <a:pPr lvl="1" marL="656081" indent="-281177" defTabSz="374904">
              <a:spcBef>
                <a:spcPts val="900"/>
              </a:spcBef>
              <a:buSzPct val="100000"/>
              <a:buFont typeface="Arial"/>
              <a:defRPr sz="1968">
                <a:uFill>
                  <a:solidFill>
                    <a:srgbClr val="000000"/>
                  </a:solidFill>
                </a:uFill>
                <a:latin typeface="Times New Roman"/>
                <a:ea typeface="Times New Roman"/>
                <a:cs typeface="Times New Roman"/>
                <a:sym typeface="Times New Roman"/>
              </a:defRPr>
            </a:pPr>
            <a:r>
              <a:t>How should relative prices move as a result? How should we make them move?</a:t>
            </a:r>
          </a:p>
          <a:p>
            <a:pPr marL="0" indent="0" defTabSz="374904">
              <a:spcBef>
                <a:spcPts val="900"/>
              </a:spcBef>
              <a:buSzTx/>
              <a:buNone/>
              <a:defRPr sz="1968">
                <a:uFill>
                  <a:solidFill>
                    <a:srgbClr val="000000"/>
                  </a:solidFill>
                </a:uFill>
                <a:latin typeface="Times New Roman"/>
                <a:ea typeface="Times New Roman"/>
                <a:cs typeface="Times New Roman"/>
                <a:sym typeface="Times New Roman"/>
              </a:defRPr>
            </a:pPr>
          </a:p>
          <a:p>
            <a:pPr marL="0" indent="0" defTabSz="374904">
              <a:spcBef>
                <a:spcPts val="900"/>
              </a:spcBef>
              <a:buSzTx/>
              <a:buNone/>
              <a:defRPr b="1" sz="2460">
                <a:uFill>
                  <a:solidFill>
                    <a:srgbClr val="000000"/>
                  </a:solidFill>
                </a:uFill>
                <a:latin typeface="+mj-lt"/>
                <a:ea typeface="+mj-ea"/>
                <a:cs typeface="+mj-cs"/>
                <a:sym typeface="Helvetica"/>
              </a:defRPr>
            </a:pPr>
            <a:r>
              <a:t>Plus: distributional issues</a:t>
            </a:r>
          </a:p>
          <a:p>
            <a:pPr marL="0" indent="0" defTabSz="374904">
              <a:spcBef>
                <a:spcPts val="900"/>
              </a:spcBef>
              <a:buSzTx/>
              <a:buNone/>
              <a:defRPr b="1" sz="2460">
                <a:uFill>
                  <a:solidFill>
                    <a:srgbClr val="000000"/>
                  </a:solidFill>
                </a:uFill>
                <a:latin typeface="+mj-lt"/>
                <a:ea typeface="+mj-ea"/>
                <a:cs typeface="+mj-cs"/>
                <a:sym typeface="Helvetica"/>
              </a:defRPr>
            </a:pPr>
            <a:r>
              <a:t>Plus: bankruptcy and credit chain issues</a:t>
            </a:r>
          </a:p>
        </p:txBody>
      </p:sp>
      <p:sp>
        <p:nvSpPr>
          <p:cNvPr id="341"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 name="About the Course"/>
          <p:cNvSpPr txBox="1"/>
          <p:nvPr>
            <p:ph type="title" idx="4294967295"/>
          </p:nvPr>
        </p:nvSpPr>
        <p:spPr>
          <a:xfrm>
            <a:off x="125263" y="0"/>
            <a:ext cx="8890001" cy="1267127"/>
          </a:xfrm>
          <a:prstGeom prst="rect">
            <a:avLst/>
          </a:prstGeom>
        </p:spPr>
        <p:txBody>
          <a:bodyPr lIns="45718" tIns="45718" rIns="45718" bIns="45718"/>
          <a:lstStyle>
            <a:lvl1pPr defTabSz="299693">
              <a:defRPr sz="7679">
                <a:solidFill>
                  <a:srgbClr val="000080"/>
                </a:solidFill>
              </a:defRPr>
            </a:lvl1pPr>
          </a:lstStyle>
          <a:p>
            <a:pPr/>
            <a:r>
              <a:t>References</a:t>
            </a:r>
          </a:p>
        </p:txBody>
      </p:sp>
      <p:sp>
        <p:nvSpPr>
          <p:cNvPr id="344" name="The long 20th century will in all likelihood be seen in the future as the watershed in human experience:…"/>
          <p:cNvSpPr txBox="1"/>
          <p:nvPr>
            <p:ph type="body" idx="4294967295"/>
          </p:nvPr>
        </p:nvSpPr>
        <p:spPr>
          <a:xfrm>
            <a:off x="125263" y="1267126"/>
            <a:ext cx="8890001" cy="4853316"/>
          </a:xfrm>
          <a:prstGeom prst="rect">
            <a:avLst/>
          </a:prstGeom>
        </p:spPr>
        <p:txBody>
          <a:bodyPr anchor="t"/>
          <a:lstStyle/>
          <a:p>
            <a:pPr marL="0" indent="0" defTabSz="151390">
              <a:spcBef>
                <a:spcPts val="600"/>
              </a:spcBef>
              <a:buSzTx/>
              <a:buNone/>
              <a:defRPr b="1" sz="1679">
                <a:uFill>
                  <a:solidFill>
                    <a:srgbClr val="000000"/>
                  </a:solidFill>
                </a:uFill>
                <a:latin typeface="+mj-lt"/>
                <a:ea typeface="+mj-ea"/>
                <a:cs typeface="+mj-cs"/>
                <a:sym typeface="Helvetica"/>
              </a:defRPr>
            </a:pPr>
            <a:r>
              <a:t>Directly cited here:</a:t>
            </a:r>
          </a:p>
          <a:p>
            <a:pPr marL="192023" indent="-192023" defTabSz="256031">
              <a:lnSpc>
                <a:spcPct val="90000"/>
              </a:lnSpc>
              <a:spcBef>
                <a:spcPts val="600"/>
              </a:spcBef>
              <a:buSzPct val="100000"/>
              <a:buFont typeface="Arial"/>
              <a:defRPr sz="1344">
                <a:uFill>
                  <a:solidFill>
                    <a:srgbClr val="000000"/>
                  </a:solidFill>
                </a:uFill>
                <a:latin typeface="Times New Roman"/>
                <a:ea typeface="Times New Roman"/>
                <a:cs typeface="Times New Roman"/>
                <a:sym typeface="Times New Roman"/>
              </a:defRPr>
            </a:pPr>
            <a:r>
              <a:rPr b="1"/>
              <a:t>Financial Times</a:t>
            </a:r>
            <a:r>
              <a:t> (2020): Coronavirus Tracked: The Latest Figures as the Pandemic Spreads &lt;</a:t>
            </a:r>
            <a:r>
              <a:rPr u="sng">
                <a:solidFill>
                  <a:srgbClr val="0000FF"/>
                </a:solidFill>
                <a:uFill>
                  <a:solidFill>
                    <a:srgbClr val="0000FF"/>
                  </a:solidFill>
                </a:uFill>
                <a:hlinkClick r:id="rId2" invalidUrl="" action="" tgtFrame="" tooltip="" history="1" highlightClick="0" endSnd="0"/>
              </a:rPr>
              <a:t>https://www.ft.com/coronavirus-latest</a:t>
            </a:r>
            <a:r>
              <a:t>&gt;</a:t>
            </a:r>
          </a:p>
          <a:p>
            <a:pPr marL="192023" indent="-192023" defTabSz="256031">
              <a:lnSpc>
                <a:spcPct val="90000"/>
              </a:lnSpc>
              <a:spcBef>
                <a:spcPts val="600"/>
              </a:spcBef>
              <a:buSzPct val="100000"/>
              <a:buFont typeface="Arial"/>
              <a:defRPr sz="1344">
                <a:uFill>
                  <a:solidFill>
                    <a:srgbClr val="000000"/>
                  </a:solidFill>
                </a:uFill>
                <a:latin typeface="Times New Roman"/>
                <a:ea typeface="Times New Roman"/>
                <a:cs typeface="Times New Roman"/>
                <a:sym typeface="Times New Roman"/>
              </a:defRPr>
            </a:pPr>
            <a:r>
              <a:rPr b="1"/>
              <a:t>Nick Rowe</a:t>
            </a:r>
            <a:r>
              <a:t> (2020): </a:t>
            </a:r>
            <a:r>
              <a:rPr i="1"/>
              <a:t>Relative Supply Shocks, Unobtainium, Walras' Law, and the Coronavirus </a:t>
            </a:r>
            <a:r>
              <a:t>&lt;</a:t>
            </a:r>
            <a:r>
              <a:rPr u="sng">
                <a:solidFill>
                  <a:srgbClr val="0000FF"/>
                </a:solidFill>
                <a:uFill>
                  <a:solidFill>
                    <a:srgbClr val="0000FF"/>
                  </a:solidFill>
                </a:uFill>
                <a:hlinkClick r:id="rId3" invalidUrl="" action="" tgtFrame="" tooltip="" history="1" highlightClick="0" endSnd="0"/>
              </a:rPr>
              <a:t>https://worthwhile.typepad.com/worthwhile_canadian_initi/2020/03/relative-supply-shocks-unobtainium-walras-law-and-the-coronavirus.html</a:t>
            </a:r>
            <a:r>
              <a:t>&gt;</a:t>
            </a:r>
          </a:p>
          <a:p>
            <a:pPr marL="192023" indent="-192023" defTabSz="256031">
              <a:lnSpc>
                <a:spcPct val="90000"/>
              </a:lnSpc>
              <a:spcBef>
                <a:spcPts val="600"/>
              </a:spcBef>
              <a:buSzPct val="100000"/>
              <a:buFont typeface="Arial"/>
              <a:defRPr sz="1344">
                <a:uFill>
                  <a:solidFill>
                    <a:srgbClr val="000000"/>
                  </a:solidFill>
                </a:uFill>
                <a:latin typeface="Times New Roman"/>
                <a:ea typeface="Times New Roman"/>
                <a:cs typeface="Times New Roman"/>
                <a:sym typeface="Times New Roman"/>
              </a:defRPr>
            </a:pPr>
            <a:r>
              <a:rPr b="1"/>
              <a:t>Jim Stock</a:t>
            </a:r>
            <a:r>
              <a:t> (2020): </a:t>
            </a:r>
            <a:r>
              <a:rPr i="1"/>
              <a:t>Coronavirus Data Gaps and the Policy Response</a:t>
            </a:r>
            <a:r>
              <a:t> &lt;</a:t>
            </a:r>
            <a:r>
              <a:rPr u="sng">
                <a:solidFill>
                  <a:srgbClr val="0000FF"/>
                </a:solidFill>
                <a:uFill>
                  <a:solidFill>
                    <a:srgbClr val="0000FF"/>
                  </a:solidFill>
                </a:uFill>
                <a:hlinkClick r:id="rId4" invalidUrl="" action="" tgtFrame="" tooltip="" history="1" highlightClick="0" endSnd="0"/>
              </a:rPr>
              <a:t>https://drive.google.com/file/d/12MV466ZZy5xHir4xdPhoTrL1oO8CbZU-/view</a:t>
            </a:r>
            <a:r>
              <a:t>&gt;</a:t>
            </a:r>
          </a:p>
          <a:p>
            <a:pPr marL="0" indent="0" defTabSz="151390">
              <a:spcBef>
                <a:spcPts val="600"/>
              </a:spcBef>
              <a:buSzTx/>
              <a:buNone/>
              <a:defRPr b="1" sz="1679">
                <a:uFill>
                  <a:solidFill>
                    <a:srgbClr val="000000"/>
                  </a:solidFill>
                </a:uFill>
                <a:latin typeface="+mj-lt"/>
                <a:ea typeface="+mj-ea"/>
                <a:cs typeface="+mj-cs"/>
                <a:sym typeface="Helvetica"/>
              </a:defRPr>
            </a:pPr>
          </a:p>
          <a:p>
            <a:pPr marL="0" indent="0" defTabSz="151390">
              <a:spcBef>
                <a:spcPts val="600"/>
              </a:spcBef>
              <a:buSzTx/>
              <a:buNone/>
              <a:defRPr b="1" sz="1679">
                <a:uFill>
                  <a:solidFill>
                    <a:srgbClr val="000000"/>
                  </a:solidFill>
                </a:uFill>
                <a:latin typeface="+mj-lt"/>
                <a:ea typeface="+mj-ea"/>
                <a:cs typeface="+mj-cs"/>
                <a:sym typeface="Helvetica"/>
              </a:defRPr>
            </a:pPr>
            <a:r>
              <a:t>What I am watching:</a:t>
            </a:r>
          </a:p>
          <a:p>
            <a:pPr marL="192023" indent="-192023" defTabSz="256031">
              <a:lnSpc>
                <a:spcPct val="90000"/>
              </a:lnSpc>
              <a:spcBef>
                <a:spcPts val="600"/>
              </a:spcBef>
              <a:buSzPct val="100000"/>
              <a:buFont typeface="Arial"/>
              <a:defRPr sz="1344">
                <a:uFill>
                  <a:solidFill>
                    <a:srgbClr val="000000"/>
                  </a:solidFill>
                </a:uFill>
                <a:latin typeface="Times New Roman"/>
                <a:ea typeface="Times New Roman"/>
                <a:cs typeface="Times New Roman"/>
                <a:sym typeface="Times New Roman"/>
              </a:defRPr>
            </a:pPr>
            <a:r>
              <a:rPr b="1"/>
              <a:t>Jim Stock</a:t>
            </a:r>
            <a:r>
              <a:t> (2020): </a:t>
            </a:r>
            <a:r>
              <a:rPr i="1"/>
              <a:t>Coronavirus Data Gaps and the Policy Response</a:t>
            </a:r>
            <a:r>
              <a:t> &lt;</a:t>
            </a:r>
            <a:r>
              <a:rPr u="sng">
                <a:solidFill>
                  <a:srgbClr val="0000FF"/>
                </a:solidFill>
                <a:uFill>
                  <a:solidFill>
                    <a:srgbClr val="0000FF"/>
                  </a:solidFill>
                </a:uFill>
                <a:hlinkClick r:id="rId4" invalidUrl="" action="" tgtFrame="" tooltip="" history="1" highlightClick="0" endSnd="0"/>
              </a:rPr>
              <a:t>https://drive.google.com/file/d/12MV466ZZy5xHir4xdPhoTrL1oO8CbZU-/view</a:t>
            </a:r>
            <a:r>
              <a:t>&gt;</a:t>
            </a:r>
          </a:p>
          <a:p>
            <a:pPr marL="192023" indent="-192023" defTabSz="256031">
              <a:lnSpc>
                <a:spcPct val="90000"/>
              </a:lnSpc>
              <a:spcBef>
                <a:spcPts val="600"/>
              </a:spcBef>
              <a:buSzPct val="100000"/>
              <a:buFont typeface="Arial"/>
              <a:defRPr sz="1344">
                <a:uFill>
                  <a:solidFill>
                    <a:srgbClr val="000000"/>
                  </a:solidFill>
                </a:uFill>
                <a:latin typeface="Times New Roman"/>
                <a:ea typeface="Times New Roman"/>
                <a:cs typeface="Times New Roman"/>
                <a:sym typeface="Times New Roman"/>
              </a:defRPr>
            </a:pPr>
            <a:r>
              <a:rPr b="1"/>
              <a:t>Max Roser &amp; Hannah Ritchie</a:t>
            </a:r>
            <a:r>
              <a:t>: </a:t>
            </a:r>
            <a:r>
              <a:rPr i="1"/>
              <a:t>Coronavirus Disease (COVID-19)</a:t>
            </a:r>
            <a:r>
              <a:t> &lt;</a:t>
            </a:r>
            <a:r>
              <a:rPr u="sng">
                <a:solidFill>
                  <a:srgbClr val="0000FF"/>
                </a:solidFill>
                <a:uFill>
                  <a:solidFill>
                    <a:srgbClr val="0000FF"/>
                  </a:solidFill>
                </a:uFill>
                <a:hlinkClick r:id="rId5" invalidUrl="" action="" tgtFrame="" tooltip="" history="1" highlightClick="0" endSnd="0"/>
              </a:rPr>
              <a:t>https://ourworldindata.org/coronavirus</a:t>
            </a:r>
            <a:r>
              <a:t>&gt;…</a:t>
            </a:r>
          </a:p>
          <a:p>
            <a:pPr marL="192023" indent="-192023" defTabSz="256031">
              <a:lnSpc>
                <a:spcPct val="90000"/>
              </a:lnSpc>
              <a:spcBef>
                <a:spcPts val="600"/>
              </a:spcBef>
              <a:buSzPct val="100000"/>
              <a:buFont typeface="Arial"/>
              <a:defRPr sz="1344">
                <a:uFill>
                  <a:solidFill>
                    <a:srgbClr val="000000"/>
                  </a:solidFill>
                </a:uFill>
                <a:latin typeface="Times New Roman"/>
                <a:ea typeface="Times New Roman"/>
                <a:cs typeface="Times New Roman"/>
                <a:sym typeface="Times New Roman"/>
              </a:defRPr>
            </a:pPr>
            <a:r>
              <a:rPr b="1"/>
              <a:t>Worldometer</a:t>
            </a:r>
            <a:r>
              <a:t>: </a:t>
            </a:r>
            <a:r>
              <a:rPr i="1"/>
              <a:t>Coronavirus Update (Live)</a:t>
            </a:r>
            <a:r>
              <a:t> &lt;</a:t>
            </a:r>
            <a:r>
              <a:rPr u="sng">
                <a:solidFill>
                  <a:srgbClr val="0000FF"/>
                </a:solidFill>
                <a:uFill>
                  <a:solidFill>
                    <a:srgbClr val="0000FF"/>
                  </a:solidFill>
                </a:uFill>
                <a:hlinkClick r:id="rId6" invalidUrl="" action="" tgtFrame="" tooltip="" history="1" highlightClick="0" endSnd="0"/>
              </a:rPr>
              <a:t>https://www.worldometers.info/coronavirus/</a:t>
            </a:r>
            <a:r>
              <a:t>&gt;…</a:t>
            </a:r>
          </a:p>
          <a:p>
            <a:pPr marL="192023" indent="-192023" defTabSz="256031">
              <a:lnSpc>
                <a:spcPct val="90000"/>
              </a:lnSpc>
              <a:spcBef>
                <a:spcPts val="600"/>
              </a:spcBef>
              <a:buSzPct val="100000"/>
              <a:buFont typeface="Arial"/>
              <a:defRPr sz="1344">
                <a:uFill>
                  <a:solidFill>
                    <a:srgbClr val="000000"/>
                  </a:solidFill>
                </a:uFill>
                <a:latin typeface="Times New Roman"/>
                <a:ea typeface="Times New Roman"/>
                <a:cs typeface="Times New Roman"/>
                <a:sym typeface="Times New Roman"/>
              </a:defRPr>
            </a:pPr>
            <a:r>
              <a:rPr i="1"/>
              <a:t>FT Coronavirus Tracker</a:t>
            </a:r>
            <a:r>
              <a:t> &lt;</a:t>
            </a:r>
            <a:r>
              <a:rPr u="sng">
                <a:solidFill>
                  <a:srgbClr val="0000FF"/>
                </a:solidFill>
                <a:uFill>
                  <a:solidFill>
                    <a:srgbClr val="0000FF"/>
                  </a:solidFill>
                </a:uFill>
                <a:hlinkClick r:id="rId7" invalidUrl="" action="" tgtFrame="" tooltip="" history="1" highlightClick="0" endSnd="0"/>
              </a:rPr>
              <a:t>https://www.ft.com/content/a26fbf7e-48f8-11ea-aeb3-955839e06441</a:t>
            </a:r>
            <a:r>
              <a:t>&gt;</a:t>
            </a:r>
          </a:p>
          <a:p>
            <a:pPr marL="192023" indent="-192023" defTabSz="256031">
              <a:lnSpc>
                <a:spcPct val="90000"/>
              </a:lnSpc>
              <a:spcBef>
                <a:spcPts val="600"/>
              </a:spcBef>
              <a:buSzPct val="100000"/>
              <a:buFont typeface="Arial"/>
              <a:defRPr sz="1344">
                <a:uFill>
                  <a:solidFill>
                    <a:srgbClr val="000000"/>
                  </a:solidFill>
                </a:uFill>
                <a:latin typeface="Times New Roman"/>
                <a:ea typeface="Times New Roman"/>
                <a:cs typeface="Times New Roman"/>
                <a:sym typeface="Times New Roman"/>
              </a:defRPr>
            </a:pPr>
            <a:r>
              <a:rPr i="1"/>
              <a:t>Josh Marshall’s COVID Twitter List </a:t>
            </a:r>
            <a:r>
              <a:t>&lt;</a:t>
            </a:r>
            <a:r>
              <a:rPr u="sng">
                <a:solidFill>
                  <a:srgbClr val="0000FF"/>
                </a:solidFill>
                <a:uFill>
                  <a:solidFill>
                    <a:srgbClr val="0000FF"/>
                  </a:solidFill>
                </a:uFill>
                <a:hlinkClick r:id="rId8" invalidUrl="" action="" tgtFrame="" tooltip="" history="1" highlightClick="0" endSnd="0"/>
              </a:rPr>
              <a:t>https://twitter.com/i/lists/1233998285779632128</a:t>
            </a:r>
            <a:r>
              <a:t>&gt;</a:t>
            </a:r>
          </a:p>
          <a:p>
            <a:pPr marL="192023" indent="-192023" defTabSz="256031">
              <a:lnSpc>
                <a:spcPct val="90000"/>
              </a:lnSpc>
              <a:spcBef>
                <a:spcPts val="600"/>
              </a:spcBef>
              <a:buSzPct val="100000"/>
              <a:buFont typeface="Arial"/>
              <a:defRPr sz="1344">
                <a:uFill>
                  <a:solidFill>
                    <a:srgbClr val="000000"/>
                  </a:solidFill>
                </a:uFill>
                <a:latin typeface="Times New Roman"/>
                <a:ea typeface="Times New Roman"/>
                <a:cs typeface="Times New Roman"/>
                <a:sym typeface="Times New Roman"/>
              </a:defRPr>
            </a:pPr>
            <a:r>
              <a:rPr b="1"/>
              <a:t>NEJM Group</a:t>
            </a:r>
            <a:r>
              <a:t>: </a:t>
            </a:r>
            <a:r>
              <a:rPr i="1"/>
              <a:t>Updates on the Covid-19 Pandemic</a:t>
            </a:r>
            <a:r>
              <a:t> &lt;</a:t>
            </a:r>
            <a:r>
              <a:rPr u="sng">
                <a:solidFill>
                  <a:srgbClr val="0000FF"/>
                </a:solidFill>
                <a:uFill>
                  <a:solidFill>
                    <a:srgbClr val="0000FF"/>
                  </a:solidFill>
                </a:uFill>
                <a:hlinkClick r:id="rId9" invalidUrl="" action="" tgtFrame="" tooltip="" history="1" highlightClick="0" endSnd="0"/>
              </a:rPr>
              <a:t>http://m.n.nejm.org/nl/jsp/m.jsp?c=%40kxNtXckRDOq8oG0jJvAXsIzN4mPECIPhltxoTSdTU9k%3D&amp;cid=DM89089_NEJM_COVID-19_Newsletter&amp;bid=173498255</a:t>
            </a:r>
            <a:r>
              <a:t>&gt;: 'From the New England Journal of Medicine, NEJM Journal Watch, NEJM Catalyst, and other trusted sources...</a:t>
            </a:r>
          </a:p>
        </p:txBody>
      </p:sp>
      <p:sp>
        <p:nvSpPr>
          <p:cNvPr id="345"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About the Course"/>
          <p:cNvSpPr txBox="1"/>
          <p:nvPr>
            <p:ph type="title" idx="4294967295"/>
          </p:nvPr>
        </p:nvSpPr>
        <p:spPr>
          <a:xfrm>
            <a:off x="125263" y="0"/>
            <a:ext cx="8890001" cy="1267127"/>
          </a:xfrm>
          <a:prstGeom prst="rect">
            <a:avLst/>
          </a:prstGeom>
        </p:spPr>
        <p:txBody>
          <a:bodyPr lIns="45718" tIns="45718" rIns="45718" bIns="45718"/>
          <a:lstStyle>
            <a:lvl1pPr defTabSz="425195">
              <a:defRPr sz="7440">
                <a:uFill>
                  <a:solidFill>
                    <a:srgbClr val="000000"/>
                  </a:solidFill>
                </a:uFill>
              </a:defRPr>
            </a:lvl1pPr>
          </a:lstStyle>
          <a:p>
            <a:pPr/>
            <a:r>
              <a:t>Catch Our Breath…</a:t>
            </a:r>
          </a:p>
        </p:txBody>
      </p:sp>
      <p:sp>
        <p:nvSpPr>
          <p:cNvPr id="348" name="The long 20th century will in all likelihood be seen in the future as the watershed in human experience:…"/>
          <p:cNvSpPr txBox="1"/>
          <p:nvPr>
            <p:ph type="body" sz="half" idx="4294967295"/>
          </p:nvPr>
        </p:nvSpPr>
        <p:spPr>
          <a:xfrm>
            <a:off x="125263" y="1267126"/>
            <a:ext cx="4127501" cy="4853316"/>
          </a:xfrm>
          <a:prstGeom prst="rect">
            <a:avLst/>
          </a:prstGeom>
        </p:spPr>
        <p:txBody>
          <a:bodyPr anchor="t"/>
          <a:lstStyle/>
          <a:p>
            <a:pPr marL="0" indent="0" defTabSz="140577">
              <a:spcBef>
                <a:spcPts val="600"/>
              </a:spcBef>
              <a:buSzTx/>
              <a:buNone/>
              <a:defRPr b="1" sz="1560">
                <a:uFill>
                  <a:solidFill>
                    <a:srgbClr val="000000"/>
                  </a:solidFill>
                </a:uFill>
                <a:latin typeface="+mj-lt"/>
                <a:ea typeface="+mj-ea"/>
                <a:cs typeface="+mj-cs"/>
                <a:sym typeface="Helvetica"/>
              </a:defRPr>
            </a:pPr>
            <a:r>
              <a:t>Continue the Discussion:</a:t>
            </a:r>
          </a:p>
          <a:p>
            <a:pPr marL="178307"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t>Ask a couple of questions? </a:t>
            </a:r>
          </a:p>
          <a:p>
            <a:pPr marL="178307"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t>Make a couple of comments?</a:t>
            </a:r>
          </a:p>
          <a:p>
            <a:pPr marL="178307"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t>Any more readings to recommend?</a:t>
            </a:r>
          </a:p>
          <a:p>
            <a:pPr marL="0" indent="0" defTabSz="140577">
              <a:spcBef>
                <a:spcPts val="600"/>
              </a:spcBef>
              <a:buSzTx/>
              <a:buNone/>
              <a:defRPr b="1" sz="1560">
                <a:uFill>
                  <a:solidFill>
                    <a:srgbClr val="000000"/>
                  </a:solidFill>
                </a:uFill>
                <a:latin typeface="+mj-lt"/>
                <a:ea typeface="+mj-ea"/>
                <a:cs typeface="+mj-cs"/>
                <a:sym typeface="Helvetica"/>
              </a:defRPr>
            </a:pPr>
          </a:p>
          <a:p>
            <a:pPr marL="0" indent="0" defTabSz="140577">
              <a:spcBef>
                <a:spcPts val="600"/>
              </a:spcBef>
              <a:buSzTx/>
              <a:buNone/>
              <a:defRPr b="1" sz="1560">
                <a:uFill>
                  <a:solidFill>
                    <a:srgbClr val="000000"/>
                  </a:solidFill>
                </a:uFill>
                <a:latin typeface="+mj-lt"/>
                <a:ea typeface="+mj-ea"/>
                <a:cs typeface="+mj-cs"/>
                <a:sym typeface="Helvetica"/>
              </a:defRPr>
            </a:pPr>
            <a:r>
              <a:t>Files:</a:t>
            </a:r>
          </a:p>
          <a:p>
            <a:pPr marL="178307"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https://www.icloud.com/keynote/0YKEi7HeOrVGvKYtt9FEqH7nA</a:t>
            </a:r>
            <a:r>
              <a:t>&gt;</a:t>
            </a:r>
          </a:p>
          <a:p>
            <a:pPr marL="178307"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https://www.bradford-delong.com/2020/04/coronavirus.html</a:t>
            </a:r>
            <a:r>
              <a:t>&gt;</a:t>
            </a:r>
          </a:p>
          <a:p>
            <a:pPr marL="178307"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t>github:&lt;</a:t>
            </a:r>
            <a:r>
              <a:rPr u="sng">
                <a:solidFill>
                  <a:srgbClr val="0000FF"/>
                </a:solidFill>
                <a:uFill>
                  <a:solidFill>
                    <a:srgbClr val="0000FF"/>
                  </a:solidFill>
                </a:uFill>
                <a:hlinkClick r:id="rId4" invalidUrl="" action="" tgtFrame="" tooltip="" history="1" highlightClick="0" endSnd="0"/>
              </a:rPr>
              <a:t>https://github.com/braddelong/public-files/blob/master/coronavirus.pptx</a:t>
            </a:r>
            <a:r>
              <a:t>&gt;</a:t>
            </a:r>
          </a:p>
          <a:p>
            <a:pPr marL="178307"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rPr u="sng">
                <a:solidFill>
                  <a:srgbClr val="0000FF"/>
                </a:solidFill>
                <a:uFill>
                  <a:solidFill>
                    <a:srgbClr val="0000FF"/>
                  </a:solidFill>
                </a:uFill>
                <a:hlinkClick r:id="rId5" invalidUrl="" action="" tgtFrame="" tooltip="" history="1" highlightClick="0" endSnd="0"/>
              </a:rPr>
              <a:t>https://github.com/braddelong/public-files/blob/master/coronavirus.pdf</a:t>
            </a:r>
            <a:r>
              <a:t>&gt;</a:t>
            </a:r>
          </a:p>
          <a:p>
            <a:pPr marL="178307"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t>html file: &lt;</a:t>
            </a:r>
            <a:r>
              <a:rPr u="sng">
                <a:solidFill>
                  <a:srgbClr val="0000FF"/>
                </a:solidFill>
                <a:uFill>
                  <a:solidFill>
                    <a:srgbClr val="0000FF"/>
                  </a:solidFill>
                </a:uFill>
                <a:hlinkClick r:id="rId3" invalidUrl="" action="" tgtFrame="" tooltip="" history="1" highlightClick="0" endSnd="0"/>
              </a:rPr>
              <a:t>https://www.bradford-delong.com/2020/04/coronavirus.html</a:t>
            </a:r>
            <a:r>
              <a:t>&gt;</a:t>
            </a:r>
          </a:p>
          <a:p>
            <a:pPr lvl="1" marL="416051"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t>html edit: &lt;</a:t>
            </a:r>
            <a:r>
              <a:rPr u="sng">
                <a:solidFill>
                  <a:srgbClr val="0000FF"/>
                </a:solidFill>
                <a:uFill>
                  <a:solidFill>
                    <a:srgbClr val="0000FF"/>
                  </a:solidFill>
                </a:uFill>
                <a:hlinkClick r:id="rId6" invalidUrl="" action="" tgtFrame="" tooltip="" history="1" highlightClick="0" endSnd="0"/>
              </a:rPr>
              <a:t>https://www.typepad.com/site/blogs/6a00e551f08003883400e551f080068834/post/6a00e551f080038834025d9b3bd66a200c/edit</a:t>
            </a:r>
            <a:r>
              <a:t>&gt;</a:t>
            </a:r>
          </a:p>
          <a:p>
            <a:pPr marL="178307" indent="-178307" defTabSz="237743">
              <a:lnSpc>
                <a:spcPct val="90000"/>
              </a:lnSpc>
              <a:spcBef>
                <a:spcPts val="600"/>
              </a:spcBef>
              <a:buSzPct val="100000"/>
              <a:buFont typeface="Arial"/>
              <a:defRPr sz="1248">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7" invalidUrl="" action="" tgtFrame="" tooltip="" history="1" highlightClick="0" endSnd="0"/>
              </a:rPr>
              <a:t>https://delong.typepad.com/files/2020-04-01-coronavirus.pdf</a:t>
            </a:r>
            <a:r>
              <a:t>&gt;</a:t>
            </a:r>
          </a:p>
        </p:txBody>
      </p:sp>
      <p:sp>
        <p:nvSpPr>
          <p:cNvPr id="349" name="4:10"/>
          <p:cNvSpPr txBox="1"/>
          <p:nvPr/>
        </p:nvSpPr>
        <p:spPr>
          <a:xfrm>
            <a:off x="799320" y="6509573"/>
            <a:ext cx="1075463"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audio time</a:t>
            </a:r>
          </a:p>
        </p:txBody>
      </p:sp>
      <p:pic>
        <p:nvPicPr>
          <p:cNvPr id="350" name="image1.tif" descr="image1.tif"/>
          <p:cNvPicPr>
            <a:picLocks noChangeAspect="1"/>
          </p:cNvPicPr>
          <p:nvPr/>
        </p:nvPicPr>
        <p:blipFill>
          <a:blip r:embed="rId8">
            <a:extLst/>
          </a:blip>
          <a:stretch>
            <a:fillRect/>
          </a:stretch>
        </p:blipFill>
        <p:spPr>
          <a:xfrm>
            <a:off x="4252763" y="1267126"/>
            <a:ext cx="4762501" cy="47625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The Eagle’s-Eye View"/>
          <p:cNvSpPr txBox="1"/>
          <p:nvPr>
            <p:ph type="title" idx="4294967295"/>
          </p:nvPr>
        </p:nvSpPr>
        <p:spPr>
          <a:xfrm>
            <a:off x="127000" y="11097"/>
            <a:ext cx="8890000" cy="1270001"/>
          </a:xfrm>
          <a:prstGeom prst="rect">
            <a:avLst/>
          </a:prstGeom>
        </p:spPr>
        <p:txBody>
          <a:bodyPr lIns="45718" tIns="45718" rIns="45718" bIns="45718"/>
          <a:lstStyle>
            <a:lvl1pPr defTabSz="279320">
              <a:defRPr sz="3808">
                <a:solidFill>
                  <a:srgbClr val="000080"/>
                </a:solidFill>
              </a:defRPr>
            </a:lvl1pPr>
          </a:lstStyle>
          <a:p>
            <a:pPr/>
            <a:r>
              <a:t>Features of Modern Economic Growth</a:t>
            </a:r>
          </a:p>
        </p:txBody>
      </p:sp>
      <p:sp>
        <p:nvSpPr>
          <p:cNvPr id="126" name="Three accelerations:…"/>
          <p:cNvSpPr txBox="1"/>
          <p:nvPr>
            <p:ph type="body" sz="half" idx="4294967295"/>
          </p:nvPr>
        </p:nvSpPr>
        <p:spPr>
          <a:xfrm>
            <a:off x="127000" y="1270000"/>
            <a:ext cx="4323718" cy="5080000"/>
          </a:xfrm>
          <a:prstGeom prst="rect">
            <a:avLst/>
          </a:prstGeom>
        </p:spPr>
        <p:txBody>
          <a:bodyPr lIns="45718" tIns="45718" rIns="45718" bIns="45718" anchor="t"/>
          <a:lstStyle/>
          <a:p>
            <a:pPr marL="0" indent="0" defTabSz="259871">
              <a:spcBef>
                <a:spcPts val="600"/>
              </a:spcBef>
              <a:buSzTx/>
              <a:buNone/>
              <a:defRPr b="1" sz="1740">
                <a:uFill>
                  <a:solidFill>
                    <a:srgbClr val="000000"/>
                  </a:solidFill>
                </a:uFill>
                <a:latin typeface="+mj-lt"/>
                <a:ea typeface="+mj-ea"/>
                <a:cs typeface="+mj-cs"/>
                <a:sym typeface="Helvetica"/>
              </a:defRPr>
            </a:pPr>
            <a:r>
              <a:t>As conventionally measured:</a:t>
            </a:r>
          </a:p>
          <a:p>
            <a:pPr marL="164450"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Ideas growth of 2.1%/yr:</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Doubling time of 33 years</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More change in one year than in 50 in the agrarian age</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Enormous growth in global inequality </a:t>
            </a:r>
          </a:p>
          <a:p>
            <a:pPr marL="164450"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Driven by:</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Industrial research lab: routinization &amp; rationalization of invention &amp; innovation</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Modern corporation: routinization &amp; rationalization of the deployment of ideas</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Globalization</a:t>
            </a:r>
          </a:p>
          <a:p>
            <a:pPr lvl="2" marL="69480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Transport</a:t>
            </a:r>
          </a:p>
          <a:p>
            <a:pPr lvl="2" marL="69480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Communications</a:t>
            </a:r>
          </a:p>
          <a:p>
            <a:pPr lvl="2" marL="69480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Migration</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Demographic transition</a:t>
            </a:r>
          </a:p>
          <a:p>
            <a:pPr marL="164450"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American ascendancy: “the furnace where the future is being forged”</a:t>
            </a:r>
          </a:p>
        </p:txBody>
      </p:sp>
      <p:pic>
        <p:nvPicPr>
          <p:cNvPr id="127" name="Screen Shot 2020-02-18 at 9.00.59 AM.png" descr="Screen Shot 2020-02-18 at 9.00.59 AM.png"/>
          <p:cNvPicPr>
            <a:picLocks noChangeAspect="1"/>
          </p:cNvPicPr>
          <p:nvPr/>
        </p:nvPicPr>
        <p:blipFill>
          <a:blip r:embed="rId3">
            <a:extLst/>
          </a:blip>
          <a:stretch>
            <a:fillRect/>
          </a:stretch>
        </p:blipFill>
        <p:spPr>
          <a:xfrm>
            <a:off x="4526446" y="1193371"/>
            <a:ext cx="4323719" cy="2842860"/>
          </a:xfrm>
          <a:prstGeom prst="rect">
            <a:avLst/>
          </a:prstGeom>
          <a:ln w="12700">
            <a:miter lim="400000"/>
          </a:ln>
        </p:spPr>
      </p:pic>
      <p:pic>
        <p:nvPicPr>
          <p:cNvPr id="128" name="Image" descr="Image"/>
          <p:cNvPicPr>
            <a:picLocks noChangeAspect="1"/>
          </p:cNvPicPr>
          <p:nvPr/>
        </p:nvPicPr>
        <p:blipFill>
          <a:blip r:embed="rId4">
            <a:extLst/>
          </a:blip>
          <a:stretch>
            <a:fillRect/>
          </a:stretch>
        </p:blipFill>
        <p:spPr>
          <a:xfrm>
            <a:off x="4526446" y="4069520"/>
            <a:ext cx="4323719" cy="2593901"/>
          </a:xfrm>
          <a:prstGeom prst="rect">
            <a:avLst/>
          </a:prstGeom>
          <a:ln w="12700">
            <a:miter lim="400000"/>
          </a:ln>
        </p:spPr>
      </p:pic>
      <p:sp>
        <p:nvSpPr>
          <p:cNvPr id="129" name="Three accelerations:…"/>
          <p:cNvSpPr txBox="1"/>
          <p:nvPr/>
        </p:nvSpPr>
        <p:spPr>
          <a:xfrm>
            <a:off x="5643" y="6564332"/>
            <a:ext cx="549834"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1:15</a:t>
            </a:r>
          </a:p>
        </p:txBody>
      </p:sp>
      <p:pic>
        <p:nvPicPr>
          <p:cNvPr id="13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8215295" y="595640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7466667" fill="hold"/>
                                        <p:tgtEl>
                                          <p:spTgt spid="1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0"/>
                </p:tgtEl>
              </p:cMediaNode>
            </p:audio>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Catch Our Breath…"/>
          <p:cNvSpPr txBox="1"/>
          <p:nvPr>
            <p:ph type="title"/>
          </p:nvPr>
        </p:nvSpPr>
        <p:spPr>
          <a:xfrm>
            <a:off x="276457" y="-3"/>
            <a:ext cx="8572501" cy="1270005"/>
          </a:xfrm>
          <a:prstGeom prst="rect">
            <a:avLst/>
          </a:prstGeom>
        </p:spPr>
        <p:txBody>
          <a:bodyPr/>
          <a:lstStyle>
            <a:lvl1pPr defTabSz="452627">
              <a:defRPr sz="7919"/>
            </a:lvl1pPr>
          </a:lstStyle>
          <a:p>
            <a:pPr/>
            <a:r>
              <a:t>Notes</a:t>
            </a:r>
          </a:p>
        </p:txBody>
      </p:sp>
      <p:sp>
        <p:nvSpPr>
          <p:cNvPr id="353" name="Ask a couple of questions?…"/>
          <p:cNvSpPr txBox="1"/>
          <p:nvPr>
            <p:ph type="body" sz="half" idx="1"/>
          </p:nvPr>
        </p:nvSpPr>
        <p:spPr>
          <a:xfrm>
            <a:off x="276455" y="1270000"/>
            <a:ext cx="3810005" cy="4762500"/>
          </a:xfrm>
          <a:prstGeom prst="rect">
            <a:avLst/>
          </a:prstGeom>
        </p:spPr>
        <p:txBody>
          <a:bodyPr anchor="t"/>
          <a:lstStyle/>
          <a:p>
            <a:pPr>
              <a:spcBef>
                <a:spcPts val="1200"/>
              </a:spcBef>
            </a:pPr>
          </a:p>
        </p:txBody>
      </p:sp>
      <p:pic>
        <p:nvPicPr>
          <p:cNvPr id="354"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What if there had been no Commercial Revolution?…"/>
          <p:cNvSpPr txBox="1"/>
          <p:nvPr>
            <p:ph type="body" sz="half" idx="4294967295"/>
          </p:nvPr>
        </p:nvSpPr>
        <p:spPr>
          <a:xfrm>
            <a:off x="277662" y="1267121"/>
            <a:ext cx="4419963" cy="5327977"/>
          </a:xfrm>
          <a:prstGeom prst="rect">
            <a:avLst/>
          </a:prstGeom>
        </p:spPr>
        <p:txBody>
          <a:bodyPr lIns="45718" tIns="45718" rIns="45718" bIns="45718" anchor="t"/>
          <a:lstStyle/>
          <a:p>
            <a:pPr marL="0" indent="0" defTabSz="374904">
              <a:spcBef>
                <a:spcPts val="900"/>
              </a:spcBef>
              <a:buSzTx/>
              <a:buFont typeface="Arial"/>
              <a:buNone/>
              <a:defRPr b="1">
                <a:uFill>
                  <a:solidFill>
                    <a:srgbClr val="000000"/>
                  </a:solidFill>
                </a:uFill>
                <a:latin typeface="+mj-lt"/>
                <a:ea typeface="+mj-ea"/>
                <a:cs typeface="+mj-cs"/>
                <a:sym typeface="Helvetica"/>
              </a:defRPr>
            </a:pPr>
            <a:r>
              <a:t>What if there had been no Commercial Revolution?</a:t>
            </a:r>
          </a:p>
          <a:p>
            <a:pPr marL="19731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What would we have to eliminate from our world?</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The New World &amp; the Columbian Exchange</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Merchant republics &amp; constitutional monarchies</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Printing as transformative for intellectual life?</a:t>
            </a:r>
          </a:p>
          <a:p>
            <a:pPr marL="19731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Is this plausible?</a:t>
            </a:r>
          </a:p>
          <a:p>
            <a:pPr marL="19731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Rate of ideas growth settles at 0.035%/yr = 0.7%/generation</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Doubling time of 2000 years </a:t>
            </a:r>
          </a:p>
          <a:p>
            <a:pPr marL="19731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World today of 1/10 population, $2.50/day</a:t>
            </a:r>
          </a:p>
          <a:p>
            <a:pPr lvl="1" marL="509737" indent="-197317" defTabSz="374904">
              <a:spcBef>
                <a:spcPts val="900"/>
              </a:spcBef>
              <a:buSzPct val="100000"/>
              <a:defRPr sz="1600">
                <a:uFill>
                  <a:solidFill>
                    <a:srgbClr val="000000"/>
                  </a:solidFill>
                </a:uFill>
                <a:latin typeface="Times New Roman"/>
                <a:ea typeface="Times New Roman"/>
                <a:cs typeface="Times New Roman"/>
                <a:sym typeface="Times New Roman"/>
              </a:defRPr>
            </a:pPr>
            <a:r>
              <a:t>Population growing at glacial pace</a:t>
            </a:r>
          </a:p>
        </p:txBody>
      </p:sp>
      <p:sp>
        <p:nvSpPr>
          <p:cNvPr id="357" name="Permanent Agrarian Age World"/>
          <p:cNvSpPr txBox="1"/>
          <p:nvPr>
            <p:ph type="title" idx="4294967295"/>
          </p:nvPr>
        </p:nvSpPr>
        <p:spPr>
          <a:xfrm>
            <a:off x="277663" y="-2"/>
            <a:ext cx="8572501" cy="1270003"/>
          </a:xfrm>
          <a:prstGeom prst="rect">
            <a:avLst/>
          </a:prstGeom>
        </p:spPr>
        <p:txBody>
          <a:bodyPr lIns="45718" tIns="45718" rIns="45718" bIns="45718"/>
          <a:lstStyle>
            <a:lvl1pPr defTabSz="342900">
              <a:defRPr sz="4500"/>
            </a:lvl1pPr>
          </a:lstStyle>
          <a:p>
            <a:pPr/>
            <a:r>
              <a:t>Permanent Agrarian Age World</a:t>
            </a:r>
          </a:p>
        </p:txBody>
      </p:sp>
      <p:pic>
        <p:nvPicPr>
          <p:cNvPr id="358" name="Image" descr="Image"/>
          <p:cNvPicPr>
            <a:picLocks noChangeAspect="1"/>
          </p:cNvPicPr>
          <p:nvPr/>
        </p:nvPicPr>
        <p:blipFill>
          <a:blip r:embed="rId2">
            <a:extLst/>
          </a:blip>
          <a:stretch>
            <a:fillRect/>
          </a:stretch>
        </p:blipFill>
        <p:spPr>
          <a:xfrm>
            <a:off x="4697624" y="1267121"/>
            <a:ext cx="4152541" cy="5327977"/>
          </a:xfrm>
          <a:prstGeom prst="rect">
            <a:avLst/>
          </a:prstGeom>
          <a:ln w="12700">
            <a:miter lim="400000"/>
          </a:ln>
        </p:spPr>
      </p:pic>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What if things had stuck at the Commercial Revolution?…"/>
          <p:cNvSpPr txBox="1"/>
          <p:nvPr>
            <p:ph type="body" sz="half" idx="4294967295"/>
          </p:nvPr>
        </p:nvSpPr>
        <p:spPr>
          <a:xfrm>
            <a:off x="277662" y="1267121"/>
            <a:ext cx="4419963" cy="5250995"/>
          </a:xfrm>
          <a:prstGeom prst="rect">
            <a:avLst/>
          </a:prstGeom>
        </p:spPr>
        <p:txBody>
          <a:bodyPr lIns="45718" tIns="45718" rIns="45718" bIns="45718" anchor="t"/>
          <a:lstStyle/>
          <a:p>
            <a:pPr marL="0" indent="0" defTabSz="434340">
              <a:spcBef>
                <a:spcPts val="1100"/>
              </a:spcBef>
              <a:buSzTx/>
              <a:buFont typeface="Arial"/>
              <a:buNone/>
              <a:defRPr b="1" sz="2800">
                <a:uFill>
                  <a:solidFill>
                    <a:srgbClr val="000000"/>
                  </a:solidFill>
                </a:uFill>
                <a:latin typeface="+mj-lt"/>
                <a:ea typeface="+mj-ea"/>
                <a:cs typeface="+mj-cs"/>
                <a:sym typeface="Helvetica"/>
              </a:defRPr>
            </a:pPr>
            <a:r>
              <a:t>What if things had stuck at the Commercial Revolution?</a:t>
            </a:r>
          </a:p>
          <a:p>
            <a:pPr marL="22860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What would we have to eliminate from our world?</a:t>
            </a:r>
          </a:p>
          <a:p>
            <a:pPr lvl="1" marL="59055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Coal or the British Empire</a:t>
            </a:r>
          </a:p>
          <a:p>
            <a:pPr lvl="1" marL="59055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Science, tinkering, and nature manipulation?</a:t>
            </a:r>
          </a:p>
          <a:p>
            <a:pPr marL="22860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Is this plausible?</a:t>
            </a:r>
          </a:p>
          <a:p>
            <a:pPr marL="22860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Global rate of ideas growth of 0.15%/yr = 4%/generation, broadly shared </a:t>
            </a:r>
          </a:p>
          <a:p>
            <a:pPr lvl="1" marL="59055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Doubling time of 500 years</a:t>
            </a:r>
          </a:p>
          <a:p>
            <a:pPr marL="228600" indent="-228600" defTabSz="434340">
              <a:spcBef>
                <a:spcPts val="1100"/>
              </a:spcBef>
              <a:buSzPct val="100000"/>
              <a:defRPr sz="1900">
                <a:uFill>
                  <a:solidFill>
                    <a:srgbClr val="000000"/>
                  </a:solidFill>
                </a:uFill>
                <a:latin typeface="Times New Roman"/>
                <a:ea typeface="Times New Roman"/>
                <a:cs typeface="Times New Roman"/>
                <a:sym typeface="Times New Roman"/>
              </a:defRPr>
            </a:pPr>
            <a:r>
              <a:t>World today of 1/5 our population, $3/day</a:t>
            </a:r>
          </a:p>
        </p:txBody>
      </p:sp>
      <p:sp>
        <p:nvSpPr>
          <p:cNvPr id="361" name="Gunpowder Empire World"/>
          <p:cNvSpPr txBox="1"/>
          <p:nvPr>
            <p:ph type="title" idx="4294967295"/>
          </p:nvPr>
        </p:nvSpPr>
        <p:spPr>
          <a:xfrm>
            <a:off x="277663" y="-2"/>
            <a:ext cx="8572501" cy="1270003"/>
          </a:xfrm>
          <a:prstGeom prst="rect">
            <a:avLst/>
          </a:prstGeom>
        </p:spPr>
        <p:txBody>
          <a:bodyPr lIns="45718" tIns="45718" rIns="45718" bIns="45718"/>
          <a:lstStyle>
            <a:lvl1pPr defTabSz="411479">
              <a:defRPr sz="5400">
                <a:solidFill>
                  <a:srgbClr val="000080"/>
                </a:solidFill>
              </a:defRPr>
            </a:lvl1pPr>
          </a:lstStyle>
          <a:p>
            <a:pPr/>
            <a:r>
              <a:t>Gunpowder Empire World</a:t>
            </a:r>
          </a:p>
        </p:txBody>
      </p:sp>
      <p:pic>
        <p:nvPicPr>
          <p:cNvPr id="362" name="Image" descr="Image"/>
          <p:cNvPicPr>
            <a:picLocks noChangeAspect="1"/>
          </p:cNvPicPr>
          <p:nvPr/>
        </p:nvPicPr>
        <p:blipFill>
          <a:blip r:embed="rId2">
            <a:extLst/>
          </a:blip>
          <a:stretch>
            <a:fillRect/>
          </a:stretch>
        </p:blipFill>
        <p:spPr>
          <a:xfrm>
            <a:off x="4697624" y="1267121"/>
            <a:ext cx="4152541" cy="5250995"/>
          </a:xfrm>
          <a:prstGeom prst="rect">
            <a:avLst/>
          </a:prstGeom>
          <a:ln w="12700">
            <a:miter lim="400000"/>
          </a:ln>
        </p:spPr>
      </p:pic>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Steampunk World"/>
          <p:cNvSpPr txBox="1"/>
          <p:nvPr>
            <p:ph type="title" idx="4294967295"/>
          </p:nvPr>
        </p:nvSpPr>
        <p:spPr>
          <a:xfrm>
            <a:off x="277663" y="-1"/>
            <a:ext cx="8572501" cy="1270003"/>
          </a:xfrm>
          <a:prstGeom prst="rect">
            <a:avLst/>
          </a:prstGeom>
        </p:spPr>
        <p:txBody>
          <a:bodyPr lIns="45718" tIns="45718" rIns="45718" bIns="45718"/>
          <a:lstStyle>
            <a:lvl1pPr>
              <a:defRPr sz="6000">
                <a:solidFill>
                  <a:srgbClr val="000080"/>
                </a:solidFill>
              </a:defRPr>
            </a:lvl1pPr>
          </a:lstStyle>
          <a:p>
            <a:pPr/>
            <a:r>
              <a:t>Steampunk World</a:t>
            </a:r>
          </a:p>
        </p:txBody>
      </p:sp>
      <p:sp>
        <p:nvSpPr>
          <p:cNvPr id="365" name="What if there had been no Industrial Revolution?…"/>
          <p:cNvSpPr txBox="1"/>
          <p:nvPr>
            <p:ph type="body" sz="half" idx="4294967295"/>
          </p:nvPr>
        </p:nvSpPr>
        <p:spPr>
          <a:xfrm>
            <a:off x="277662" y="1267121"/>
            <a:ext cx="4419963" cy="5327977"/>
          </a:xfrm>
          <a:prstGeom prst="rect">
            <a:avLst/>
          </a:prstGeom>
        </p:spPr>
        <p:txBody>
          <a:bodyPr lIns="45718" tIns="45718" rIns="45718" bIns="45718" anchor="t"/>
          <a:lstStyle/>
          <a:p>
            <a:pPr marL="0" indent="0" defTabSz="342900">
              <a:spcBef>
                <a:spcPts val="900"/>
              </a:spcBef>
              <a:buSzTx/>
              <a:buFont typeface="Arial"/>
              <a:buNone/>
              <a:defRPr b="1" sz="2200">
                <a:uFill>
                  <a:solidFill>
                    <a:srgbClr val="000000"/>
                  </a:solidFill>
                </a:uFill>
                <a:latin typeface="+mj-lt"/>
                <a:ea typeface="+mj-ea"/>
                <a:cs typeface="+mj-cs"/>
                <a:sym typeface="Helvetica"/>
              </a:defRPr>
            </a:pPr>
            <a:r>
              <a:t>What if there had been no Industrial Revolution?</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What would we have to eliminate from our world?</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Post-1870 speedup of STEM labor force growth</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Industrial research lab to rationalize &amp; routinize &amp; modern corporation to deploy ideas</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Globalization?</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Is this plausible?</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Stepping-on-toes &amp; low-hanging-fruit</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Arguments that it was inevitable lead to expectations of further growth accelerations—which we have not had</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World settles at ideas growth of 0.44%/yr—12%/generation</a:t>
            </a:r>
          </a:p>
          <a:p>
            <a:pPr lvl="1" marL="46622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doubling time of 150 years</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World today of 2.7 billion, $5/day</a:t>
            </a:r>
          </a:p>
          <a:p>
            <a:pPr marL="180472" indent="-180472" defTabSz="342900">
              <a:spcBef>
                <a:spcPts val="900"/>
              </a:spcBef>
              <a:buSzPct val="100000"/>
              <a:defRPr sz="1500">
                <a:uFill>
                  <a:solidFill>
                    <a:srgbClr val="000000"/>
                  </a:solidFill>
                </a:uFill>
                <a:latin typeface="Times New Roman"/>
                <a:ea typeface="Times New Roman"/>
                <a:cs typeface="Times New Roman"/>
                <a:sym typeface="Times New Roman"/>
              </a:defRPr>
            </a:pPr>
            <a:r>
              <a:t>World reaches today’s population in 2200</a:t>
            </a:r>
          </a:p>
        </p:txBody>
      </p:sp>
      <p:pic>
        <p:nvPicPr>
          <p:cNvPr id="366" name="Image" descr="Image"/>
          <p:cNvPicPr>
            <a:picLocks noChangeAspect="1"/>
          </p:cNvPicPr>
          <p:nvPr/>
        </p:nvPicPr>
        <p:blipFill>
          <a:blip r:embed="rId2">
            <a:extLst/>
          </a:blip>
          <a:stretch>
            <a:fillRect/>
          </a:stretch>
        </p:blipFill>
        <p:spPr>
          <a:xfrm>
            <a:off x="4697624" y="1269999"/>
            <a:ext cx="4152541" cy="532509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Catch Our Breath…"/>
          <p:cNvSpPr txBox="1"/>
          <p:nvPr>
            <p:ph type="title"/>
          </p:nvPr>
        </p:nvSpPr>
        <p:spPr>
          <a:xfrm>
            <a:off x="276457" y="-3"/>
            <a:ext cx="8572501" cy="1270005"/>
          </a:xfrm>
          <a:prstGeom prst="rect">
            <a:avLst/>
          </a:prstGeom>
        </p:spPr>
        <p:txBody>
          <a:bodyPr/>
          <a:lstStyle>
            <a:lvl1pPr defTabSz="369688">
              <a:defRPr sz="7200">
                <a:solidFill>
                  <a:srgbClr val="000080"/>
                </a:solidFill>
                <a:uFillTx/>
              </a:defRPr>
            </a:lvl1pPr>
          </a:lstStyle>
          <a:p>
            <a:pPr/>
            <a:r>
              <a:t>Catch Our Breath…</a:t>
            </a:r>
          </a:p>
        </p:txBody>
      </p:sp>
      <p:sp>
        <p:nvSpPr>
          <p:cNvPr id="135" name="Ask a couple of questions?…"/>
          <p:cNvSpPr txBox="1"/>
          <p:nvPr>
            <p:ph type="body" sz="half" idx="1"/>
          </p:nvPr>
        </p:nvSpPr>
        <p:spPr>
          <a:xfrm>
            <a:off x="276455" y="1270000"/>
            <a:ext cx="3810005" cy="4762500"/>
          </a:xfrm>
          <a:prstGeom prst="rect">
            <a:avLst/>
          </a:prstGeom>
        </p:spPr>
        <p:txBody>
          <a:bodyPr anchor="t"/>
          <a:lstStyle/>
          <a:p>
            <a:pPr>
              <a:spcBef>
                <a:spcPts val="1200"/>
              </a:spcBef>
              <a:defRPr>
                <a:latin typeface="+mj-lt"/>
                <a:ea typeface="+mj-ea"/>
                <a:cs typeface="+mj-cs"/>
                <a:sym typeface="Helvetica"/>
              </a:defRPr>
            </a:pPr>
            <a:r>
              <a:t>Ask a couple of questions? </a:t>
            </a:r>
          </a:p>
          <a:p>
            <a:pPr>
              <a:spcBef>
                <a:spcPts val="1200"/>
              </a:spcBef>
              <a:defRPr>
                <a:latin typeface="+mj-lt"/>
                <a:ea typeface="+mj-ea"/>
                <a:cs typeface="+mj-cs"/>
                <a:sym typeface="Helvetica"/>
              </a:defRPr>
            </a:pPr>
            <a:r>
              <a:t>Make a couple of comments?</a:t>
            </a:r>
          </a:p>
          <a:p>
            <a:pPr>
              <a:spcBef>
                <a:spcPts val="1200"/>
              </a:spcBef>
              <a:defRPr>
                <a:latin typeface="+mj-lt"/>
                <a:ea typeface="+mj-ea"/>
                <a:cs typeface="+mj-cs"/>
                <a:sym typeface="Helvetica"/>
              </a:defRPr>
            </a:pPr>
            <a:r>
              <a:t>Any more readings to recommend?</a:t>
            </a:r>
          </a:p>
          <a:p>
            <a:pPr>
              <a:spcBef>
                <a:spcPts val="1200"/>
              </a:spcBef>
              <a:defRPr>
                <a:latin typeface="+mj-lt"/>
                <a:ea typeface="+mj-ea"/>
                <a:cs typeface="+mj-cs"/>
                <a:sym typeface="Helvetica"/>
              </a:defRPr>
            </a:pPr>
          </a:p>
          <a:p>
            <a:pPr>
              <a:spcBef>
                <a:spcPts val="1200"/>
              </a:spcBef>
              <a:defRPr>
                <a:latin typeface="+mj-lt"/>
                <a:ea typeface="+mj-ea"/>
                <a:cs typeface="+mj-cs"/>
                <a:sym typeface="Helvetica"/>
              </a:defRPr>
            </a:pPr>
          </a:p>
          <a:p>
            <a:pPr>
              <a:spcBef>
                <a:spcPts val="1200"/>
              </a:spcBef>
              <a:defRPr>
                <a:latin typeface="+mj-lt"/>
                <a:ea typeface="+mj-ea"/>
                <a:cs typeface="+mj-cs"/>
                <a:sym typeface="Helvetica"/>
              </a:defRPr>
            </a:pPr>
          </a:p>
          <a:p>
            <a:pPr marL="0" indent="0">
              <a:spcBef>
                <a:spcPts val="0"/>
              </a:spcBef>
              <a:buSzTx/>
              <a:buNone/>
              <a:defRPr sz="1600">
                <a:latin typeface="+mj-lt"/>
                <a:ea typeface="+mj-ea"/>
                <a:cs typeface="+mj-cs"/>
                <a:sym typeface="Helvetica"/>
              </a:defRPr>
            </a:pPr>
            <a:r>
              <a:t>&lt;&gt;</a:t>
            </a:r>
          </a:p>
        </p:txBody>
      </p:sp>
      <p:pic>
        <p:nvPicPr>
          <p:cNvPr id="136"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The Eagle’s-Eye View"/>
          <p:cNvSpPr txBox="1"/>
          <p:nvPr>
            <p:ph type="title" idx="4294967295"/>
          </p:nvPr>
        </p:nvSpPr>
        <p:spPr>
          <a:xfrm>
            <a:off x="127000" y="0"/>
            <a:ext cx="8890000" cy="1270000"/>
          </a:xfrm>
          <a:prstGeom prst="rect">
            <a:avLst/>
          </a:prstGeom>
        </p:spPr>
        <p:txBody>
          <a:bodyPr lIns="45718" tIns="45718" rIns="45718" bIns="45718"/>
          <a:lstStyle>
            <a:lvl1pPr defTabSz="146725">
              <a:defRPr sz="3759"/>
            </a:lvl1pPr>
          </a:lstStyle>
          <a:p>
            <a:pPr/>
            <a:r>
              <a:t>How Is Allen’s Picture Different from the One I Have Painted?</a:t>
            </a:r>
          </a:p>
        </p:txBody>
      </p:sp>
      <p:sp>
        <p:nvSpPr>
          <p:cNvPr id="139" name="Three accelerations:…"/>
          <p:cNvSpPr txBox="1"/>
          <p:nvPr>
            <p:ph type="body" sz="quarter" idx="4294967295"/>
          </p:nvPr>
        </p:nvSpPr>
        <p:spPr>
          <a:xfrm>
            <a:off x="127000" y="1270000"/>
            <a:ext cx="8890000" cy="1285448"/>
          </a:xfrm>
          <a:prstGeom prst="rect">
            <a:avLst/>
          </a:prstGeom>
        </p:spPr>
        <p:txBody>
          <a:bodyPr lIns="45718" tIns="45718" rIns="45718" bIns="45718" anchor="t"/>
          <a:lstStyle/>
          <a:p>
            <a:pPr marL="0" indent="0" defTabSz="219546">
              <a:spcBef>
                <a:spcPts val="500"/>
              </a:spcBef>
              <a:buSzTx/>
              <a:buNone/>
              <a:defRPr b="1" sz="1470">
                <a:uFill>
                  <a:solidFill>
                    <a:srgbClr val="000000"/>
                  </a:solidFill>
                </a:uFill>
                <a:latin typeface="+mj-lt"/>
                <a:ea typeface="+mj-ea"/>
                <a:cs typeface="+mj-cs"/>
                <a:sym typeface="Helvetica"/>
              </a:defRPr>
            </a:pPr>
            <a:r>
              <a:t>Starts in 1500: Mercantilism, Catch-Up, Big Push</a:t>
            </a:r>
          </a:p>
          <a:p>
            <a:pPr marL="138932" indent="-138932" defTabSz="219546">
              <a:spcBef>
                <a:spcPts val="500"/>
              </a:spcBef>
              <a:buSzPct val="100000"/>
              <a:buFont typeface="Arial"/>
              <a:defRPr sz="1176">
                <a:uFill>
                  <a:solidFill>
                    <a:srgbClr val="000000"/>
                  </a:solidFill>
                </a:uFill>
                <a:latin typeface="Times New Roman"/>
                <a:ea typeface="Times New Roman"/>
                <a:cs typeface="Times New Roman"/>
                <a:sym typeface="Times New Roman"/>
              </a:defRPr>
            </a:pPr>
            <a:r>
              <a:t>Three accelerations from agrarian-age norm: x 6.5, x 3.5, x 4.5 </a:t>
            </a:r>
          </a:p>
          <a:p>
            <a:pPr marL="138932" indent="-138932" defTabSz="219546">
              <a:spcBef>
                <a:spcPts val="500"/>
              </a:spcBef>
              <a:buSzPct val="100000"/>
              <a:buFont typeface="Arial"/>
              <a:defRPr sz="1176">
                <a:uFill>
                  <a:solidFill>
                    <a:srgbClr val="000000"/>
                  </a:solidFill>
                </a:uFill>
                <a:latin typeface="Times New Roman"/>
                <a:ea typeface="Times New Roman"/>
                <a:cs typeface="Times New Roman"/>
                <a:sym typeface="Times New Roman"/>
              </a:defRPr>
            </a:pPr>
            <a:r>
              <a:t>I got into this business in the 1980s: Paul Romer then argued a fourth acceleration was on the way</a:t>
            </a:r>
          </a:p>
          <a:p>
            <a:pPr marL="138932" indent="-138932" defTabSz="219546">
              <a:spcBef>
                <a:spcPts val="500"/>
              </a:spcBef>
              <a:buSzPct val="100000"/>
              <a:buFont typeface="Arial"/>
              <a:defRPr sz="1176">
                <a:uFill>
                  <a:solidFill>
                    <a:srgbClr val="000000"/>
                  </a:solidFill>
                </a:uFill>
                <a:latin typeface="Times New Roman"/>
                <a:ea typeface="Times New Roman"/>
                <a:cs typeface="Times New Roman"/>
                <a:sym typeface="Times New Roman"/>
              </a:defRPr>
            </a:pPr>
            <a:r>
              <a:t>Did not happen (yet?)</a:t>
            </a:r>
          </a:p>
          <a:p>
            <a:pPr marL="138932" indent="-138932" defTabSz="219546">
              <a:spcBef>
                <a:spcPts val="500"/>
              </a:spcBef>
              <a:buSzPct val="100000"/>
              <a:buFont typeface="Arial"/>
              <a:defRPr sz="1176">
                <a:uFill>
                  <a:solidFill>
                    <a:srgbClr val="000000"/>
                  </a:solidFill>
                </a:uFill>
                <a:latin typeface="Times New Roman"/>
                <a:ea typeface="Times New Roman"/>
                <a:cs typeface="Times New Roman"/>
                <a:sym typeface="Times New Roman"/>
              </a:defRPr>
            </a:pPr>
            <a:r>
              <a:t>1870-present the story of the greatest growth surge and also the greatest divergence</a:t>
            </a:r>
          </a:p>
        </p:txBody>
      </p:sp>
      <p:pic>
        <p:nvPicPr>
          <p:cNvPr id="140" name="Image" descr="Image"/>
          <p:cNvPicPr>
            <a:picLocks noChangeAspect="1"/>
          </p:cNvPicPr>
          <p:nvPr/>
        </p:nvPicPr>
        <p:blipFill>
          <a:blip r:embed="rId3">
            <a:extLst/>
          </a:blip>
          <a:stretch>
            <a:fillRect/>
          </a:stretch>
        </p:blipFill>
        <p:spPr>
          <a:xfrm>
            <a:off x="742169" y="2555447"/>
            <a:ext cx="7587497" cy="4103443"/>
          </a:xfrm>
          <a:prstGeom prst="rect">
            <a:avLst/>
          </a:prstGeom>
          <a:ln w="12700">
            <a:miter lim="400000"/>
          </a:ln>
        </p:spPr>
      </p:pic>
      <p:sp>
        <p:nvSpPr>
          <p:cNvPr id="141" name="Three accelerations:…"/>
          <p:cNvSpPr txBox="1"/>
          <p:nvPr/>
        </p:nvSpPr>
        <p:spPr>
          <a:xfrm>
            <a:off x="-10050" y="6532946"/>
            <a:ext cx="4179290"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defTabSz="448055">
              <a:spcBef>
                <a:spcPts val="1200"/>
              </a:spcBef>
              <a:defRPr sz="1600">
                <a:latin typeface="Times New Roman"/>
                <a:ea typeface="Times New Roman"/>
                <a:cs typeface="Times New Roman"/>
                <a:sym typeface="Times New Roman"/>
              </a:defRPr>
            </a:lvl1pPr>
          </a:lstStyle>
          <a:p>
            <a:pPr/>
            <a:r>
              <a:t>??:?? of audio in this slide group; 2:00 here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he Eagle’s-Eye View"/>
          <p:cNvSpPr txBox="1"/>
          <p:nvPr>
            <p:ph type="title" idx="4294967295"/>
          </p:nvPr>
        </p:nvSpPr>
        <p:spPr>
          <a:xfrm>
            <a:off x="127000" y="11097"/>
            <a:ext cx="8890000" cy="1270001"/>
          </a:xfrm>
          <a:prstGeom prst="rect">
            <a:avLst/>
          </a:prstGeom>
        </p:spPr>
        <p:txBody>
          <a:bodyPr lIns="45718" tIns="45718" rIns="45718" bIns="45718"/>
          <a:lstStyle>
            <a:lvl1pPr defTabSz="279320">
              <a:defRPr sz="3808">
                <a:solidFill>
                  <a:srgbClr val="000080"/>
                </a:solidFill>
              </a:defRPr>
            </a:lvl1pPr>
          </a:lstStyle>
          <a:p>
            <a:pPr/>
            <a:r>
              <a:t>Features of Modern Economic Growth</a:t>
            </a:r>
          </a:p>
        </p:txBody>
      </p:sp>
      <p:sp>
        <p:nvSpPr>
          <p:cNvPr id="146" name="Three accelerations:…"/>
          <p:cNvSpPr txBox="1"/>
          <p:nvPr>
            <p:ph type="body" sz="half" idx="4294967295"/>
          </p:nvPr>
        </p:nvSpPr>
        <p:spPr>
          <a:xfrm>
            <a:off x="127000" y="1270000"/>
            <a:ext cx="4323718" cy="5080000"/>
          </a:xfrm>
          <a:prstGeom prst="rect">
            <a:avLst/>
          </a:prstGeom>
        </p:spPr>
        <p:txBody>
          <a:bodyPr lIns="45718" tIns="45718" rIns="45718" bIns="45718" anchor="t"/>
          <a:lstStyle/>
          <a:p>
            <a:pPr marL="0" indent="0" defTabSz="259871">
              <a:spcBef>
                <a:spcPts val="600"/>
              </a:spcBef>
              <a:buSzTx/>
              <a:buNone/>
              <a:defRPr b="1" sz="1740">
                <a:uFill>
                  <a:solidFill>
                    <a:srgbClr val="000000"/>
                  </a:solidFill>
                </a:uFill>
                <a:latin typeface="+mj-lt"/>
                <a:ea typeface="+mj-ea"/>
                <a:cs typeface="+mj-cs"/>
                <a:sym typeface="Helvetica"/>
              </a:defRPr>
            </a:pPr>
            <a:r>
              <a:t>As conventionally measured:</a:t>
            </a:r>
          </a:p>
          <a:p>
            <a:pPr marL="164450"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Ideas growth of 2.1%/yr:</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Doubling time of 33 years</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More change in one year than in 50 in the agrarian age</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Enormous growth in global inequality </a:t>
            </a:r>
          </a:p>
          <a:p>
            <a:pPr marL="164450"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Driven by:</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Industrial research lab: routinization &amp; rationalization of invention &amp; innovation</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Modern corporation: routinization &amp; rationalization of the deployment of ideas</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Globalization</a:t>
            </a:r>
          </a:p>
          <a:p>
            <a:pPr lvl="2" marL="69480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Transport</a:t>
            </a:r>
          </a:p>
          <a:p>
            <a:pPr lvl="2" marL="69480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Communications</a:t>
            </a:r>
          </a:p>
          <a:p>
            <a:pPr lvl="2" marL="69480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Migration</a:t>
            </a:r>
          </a:p>
          <a:p>
            <a:pPr lvl="1" marL="424322"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Demographic transition</a:t>
            </a:r>
          </a:p>
          <a:p>
            <a:pPr marL="164450" indent="-164450" defTabSz="259871">
              <a:spcBef>
                <a:spcPts val="600"/>
              </a:spcBef>
              <a:buSzPct val="100000"/>
              <a:buFont typeface="Arial"/>
              <a:defRPr sz="1392">
                <a:uFill>
                  <a:solidFill>
                    <a:srgbClr val="000000"/>
                  </a:solidFill>
                </a:uFill>
                <a:latin typeface="Times New Roman"/>
                <a:ea typeface="Times New Roman"/>
                <a:cs typeface="Times New Roman"/>
                <a:sym typeface="Times New Roman"/>
              </a:defRPr>
            </a:pPr>
            <a:r>
              <a:t>American ascendancy: “the furnace where the future is being forged”</a:t>
            </a:r>
          </a:p>
        </p:txBody>
      </p:sp>
      <p:pic>
        <p:nvPicPr>
          <p:cNvPr id="147" name="Screen Shot 2020-02-18 at 9.00.59 AM.png" descr="Screen Shot 2020-02-18 at 9.00.59 AM.png"/>
          <p:cNvPicPr>
            <a:picLocks noChangeAspect="1"/>
          </p:cNvPicPr>
          <p:nvPr/>
        </p:nvPicPr>
        <p:blipFill>
          <a:blip r:embed="rId3">
            <a:extLst/>
          </a:blip>
          <a:stretch>
            <a:fillRect/>
          </a:stretch>
        </p:blipFill>
        <p:spPr>
          <a:xfrm>
            <a:off x="4526446" y="1193371"/>
            <a:ext cx="4323719" cy="2842860"/>
          </a:xfrm>
          <a:prstGeom prst="rect">
            <a:avLst/>
          </a:prstGeom>
          <a:ln w="12700">
            <a:miter lim="400000"/>
          </a:ln>
        </p:spPr>
      </p:pic>
      <p:pic>
        <p:nvPicPr>
          <p:cNvPr id="148" name="Image" descr="Image"/>
          <p:cNvPicPr>
            <a:picLocks noChangeAspect="1"/>
          </p:cNvPicPr>
          <p:nvPr/>
        </p:nvPicPr>
        <p:blipFill>
          <a:blip r:embed="rId4">
            <a:extLst/>
          </a:blip>
          <a:stretch>
            <a:fillRect/>
          </a:stretch>
        </p:blipFill>
        <p:spPr>
          <a:xfrm>
            <a:off x="4526446" y="4069520"/>
            <a:ext cx="4323719" cy="2593901"/>
          </a:xfrm>
          <a:prstGeom prst="rect">
            <a:avLst/>
          </a:prstGeom>
          <a:ln w="12700">
            <a:miter lim="400000"/>
          </a:ln>
        </p:spPr>
      </p:pic>
      <p:sp>
        <p:nvSpPr>
          <p:cNvPr id="149" name="Three accelerations:…"/>
          <p:cNvSpPr txBox="1"/>
          <p:nvPr/>
        </p:nvSpPr>
        <p:spPr>
          <a:xfrm>
            <a:off x="5643" y="6564332"/>
            <a:ext cx="549834"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1:15</a:t>
            </a:r>
          </a:p>
        </p:txBody>
      </p:sp>
      <p:pic>
        <p:nvPicPr>
          <p:cNvPr id="15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8215295" y="595640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7466667" fill="hold"/>
                                        <p:tgtEl>
                                          <p:spTgt spid="15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The Eagle’s-Eye View"/>
          <p:cNvSpPr txBox="1"/>
          <p:nvPr>
            <p:ph type="title" idx="4294967295"/>
          </p:nvPr>
        </p:nvSpPr>
        <p:spPr>
          <a:xfrm>
            <a:off x="127000" y="11097"/>
            <a:ext cx="8890000" cy="1270001"/>
          </a:xfrm>
          <a:prstGeom prst="rect">
            <a:avLst/>
          </a:prstGeom>
        </p:spPr>
        <p:txBody>
          <a:bodyPr lIns="45718" tIns="45718" rIns="45718" bIns="45718"/>
          <a:lstStyle>
            <a:lvl1pPr defTabSz="193059">
              <a:defRPr sz="3759">
                <a:solidFill>
                  <a:srgbClr val="000080"/>
                </a:solidFill>
              </a:defRPr>
            </a:lvl1pPr>
          </a:lstStyle>
          <a:p>
            <a:pPr/>
            <a:r>
              <a:t>Allen’s Story: Underdevelopment of the Global South</a:t>
            </a:r>
          </a:p>
        </p:txBody>
      </p:sp>
      <p:sp>
        <p:nvSpPr>
          <p:cNvPr id="155" name="Three accelerations:…"/>
          <p:cNvSpPr txBox="1"/>
          <p:nvPr>
            <p:ph type="body" idx="4294967295"/>
          </p:nvPr>
        </p:nvSpPr>
        <p:spPr>
          <a:xfrm>
            <a:off x="127000" y="1359174"/>
            <a:ext cx="5765426" cy="5080001"/>
          </a:xfrm>
          <a:prstGeom prst="rect">
            <a:avLst/>
          </a:prstGeom>
        </p:spPr>
        <p:txBody>
          <a:bodyPr lIns="45718" tIns="45718" rIns="45718" bIns="45718" anchor="t"/>
          <a:lstStyle/>
          <a:p>
            <a:pPr marL="0" indent="0" defTabSz="362924">
              <a:spcBef>
                <a:spcPts val="900"/>
              </a:spcBef>
              <a:buSzTx/>
              <a:buNone/>
              <a:defRPr b="1" sz="2430">
                <a:uFill>
                  <a:solidFill>
                    <a:srgbClr val="000000"/>
                  </a:solidFill>
                </a:uFill>
                <a:latin typeface="+mj-lt"/>
                <a:ea typeface="+mj-ea"/>
                <a:cs typeface="+mj-cs"/>
                <a:sym typeface="Helvetica"/>
              </a:defRPr>
            </a:pPr>
            <a:r>
              <a:t>Falling transportation costs led to greater economic integration:</a:t>
            </a:r>
          </a:p>
          <a:p>
            <a:pPr marL="229663" indent="-229663" defTabSz="362924">
              <a:spcBef>
                <a:spcPts val="900"/>
              </a:spcBef>
              <a:buSzPct val="100000"/>
              <a:buFont typeface="Arial"/>
              <a:defRPr sz="1944">
                <a:uFill>
                  <a:solidFill>
                    <a:srgbClr val="000000"/>
                  </a:solidFill>
                </a:uFill>
                <a:latin typeface="Times New Roman"/>
                <a:ea typeface="Times New Roman"/>
                <a:cs typeface="Times New Roman"/>
                <a:sym typeface="Times New Roman"/>
              </a:defRPr>
            </a:pPr>
            <a:r>
              <a:t>Comparative advantage thus led industry to migrate to the global north…</a:t>
            </a:r>
          </a:p>
          <a:p>
            <a:pPr marL="229663" indent="-229663" defTabSz="362924">
              <a:spcBef>
                <a:spcPts val="900"/>
              </a:spcBef>
              <a:buSzPct val="100000"/>
              <a:buFont typeface="Arial"/>
              <a:defRPr sz="1944">
                <a:uFill>
                  <a:solidFill>
                    <a:srgbClr val="000000"/>
                  </a:solidFill>
                </a:uFill>
                <a:latin typeface="Times New Roman"/>
                <a:ea typeface="Times New Roman"/>
                <a:cs typeface="Times New Roman"/>
                <a:sym typeface="Times New Roman"/>
              </a:defRPr>
            </a:pPr>
            <a:r>
              <a:t>Could only be resisted by the standard development strategy:</a:t>
            </a:r>
          </a:p>
          <a:p>
            <a:pPr lvl="1" marL="592588" indent="-229663" defTabSz="362924">
              <a:spcBef>
                <a:spcPts val="900"/>
              </a:spcBef>
              <a:buSzPct val="100000"/>
              <a:buFont typeface="Arial"/>
              <a:defRPr sz="1944">
                <a:uFill>
                  <a:solidFill>
                    <a:srgbClr val="000000"/>
                  </a:solidFill>
                </a:uFill>
                <a:latin typeface="Times New Roman"/>
                <a:ea typeface="Times New Roman"/>
                <a:cs typeface="Times New Roman"/>
                <a:sym typeface="Times New Roman"/>
              </a:defRPr>
            </a:pPr>
            <a:r>
              <a:t>Internal improvements</a:t>
            </a:r>
          </a:p>
          <a:p>
            <a:pPr lvl="1" marL="592588" indent="-229663" defTabSz="362924">
              <a:spcBef>
                <a:spcPts val="900"/>
              </a:spcBef>
              <a:buSzPct val="100000"/>
              <a:buFont typeface="Arial"/>
              <a:defRPr sz="1944">
                <a:uFill>
                  <a:solidFill>
                    <a:srgbClr val="000000"/>
                  </a:solidFill>
                </a:uFill>
                <a:latin typeface="Times New Roman"/>
                <a:ea typeface="Times New Roman"/>
                <a:cs typeface="Times New Roman"/>
                <a:sym typeface="Times New Roman"/>
              </a:defRPr>
            </a:pPr>
            <a:r>
              <a:t>Banks</a:t>
            </a:r>
          </a:p>
          <a:p>
            <a:pPr lvl="1" marL="592588" indent="-229663" defTabSz="362924">
              <a:spcBef>
                <a:spcPts val="900"/>
              </a:spcBef>
              <a:buSzPct val="100000"/>
              <a:buFont typeface="Arial"/>
              <a:defRPr sz="1944">
                <a:uFill>
                  <a:solidFill>
                    <a:srgbClr val="000000"/>
                  </a:solidFill>
                </a:uFill>
                <a:latin typeface="Times New Roman"/>
                <a:ea typeface="Times New Roman"/>
                <a:cs typeface="Times New Roman"/>
                <a:sym typeface="Times New Roman"/>
              </a:defRPr>
            </a:pPr>
            <a:r>
              <a:t>Universal education</a:t>
            </a:r>
          </a:p>
          <a:p>
            <a:pPr lvl="1" marL="592588" indent="-229663" defTabSz="362924">
              <a:spcBef>
                <a:spcPts val="900"/>
              </a:spcBef>
              <a:buSzPct val="100000"/>
              <a:buFont typeface="Arial"/>
              <a:defRPr sz="1944">
                <a:uFill>
                  <a:solidFill>
                    <a:srgbClr val="000000"/>
                  </a:solidFill>
                </a:uFill>
                <a:latin typeface="Times New Roman"/>
                <a:ea typeface="Times New Roman"/>
                <a:cs typeface="Times New Roman"/>
                <a:sym typeface="Times New Roman"/>
              </a:defRPr>
            </a:pPr>
            <a:r>
              <a:t>External tariffs</a:t>
            </a:r>
          </a:p>
          <a:p>
            <a:pPr marL="229663" indent="-229663" defTabSz="362924">
              <a:spcBef>
                <a:spcPts val="900"/>
              </a:spcBef>
              <a:buSzPct val="100000"/>
              <a:buFont typeface="Arial"/>
              <a:defRPr sz="1944">
                <a:uFill>
                  <a:solidFill>
                    <a:srgbClr val="000000"/>
                  </a:solidFill>
                </a:uFill>
                <a:latin typeface="Times New Roman"/>
                <a:ea typeface="Times New Roman"/>
                <a:cs typeface="Times New Roman"/>
                <a:sym typeface="Times New Roman"/>
              </a:defRPr>
            </a:pPr>
            <a:r>
              <a:t>Colonies could not follow this strategy</a:t>
            </a:r>
          </a:p>
          <a:p>
            <a:pPr marL="229663" indent="-229663" defTabSz="362924">
              <a:spcBef>
                <a:spcPts val="900"/>
              </a:spcBef>
              <a:buSzPct val="100000"/>
              <a:buFont typeface="Arial"/>
              <a:defRPr sz="1944">
                <a:uFill>
                  <a:solidFill>
                    <a:srgbClr val="000000"/>
                  </a:solidFill>
                </a:uFill>
                <a:latin typeface="Times New Roman"/>
                <a:ea typeface="Times New Roman"/>
                <a:cs typeface="Times New Roman"/>
                <a:sym typeface="Times New Roman"/>
              </a:defRPr>
            </a:pPr>
            <a:r>
              <a:t>Not all independents tried to grasp it</a:t>
            </a:r>
          </a:p>
          <a:p>
            <a:pPr lvl="1" marL="592588" indent="-229663" defTabSz="362924">
              <a:spcBef>
                <a:spcPts val="900"/>
              </a:spcBef>
              <a:buSzPct val="100000"/>
              <a:buFont typeface="Arial"/>
              <a:defRPr sz="1944">
                <a:uFill>
                  <a:solidFill>
                    <a:srgbClr val="000000"/>
                  </a:solidFill>
                </a:uFill>
                <a:latin typeface="Times New Roman"/>
                <a:ea typeface="Times New Roman"/>
                <a:cs typeface="Times New Roman"/>
                <a:sym typeface="Times New Roman"/>
              </a:defRPr>
            </a:pPr>
            <a:r>
              <a:t>Not all that tried to grasp it succeeded</a:t>
            </a:r>
          </a:p>
        </p:txBody>
      </p:sp>
      <p:sp>
        <p:nvSpPr>
          <p:cNvPr id="156" name="Three accelerations:…"/>
          <p:cNvSpPr txBox="1"/>
          <p:nvPr/>
        </p:nvSpPr>
        <p:spPr>
          <a:xfrm>
            <a:off x="-10050" y="6517252"/>
            <a:ext cx="549833" cy="3250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ctr" defTabSz="448055">
              <a:spcBef>
                <a:spcPts val="1200"/>
              </a:spcBef>
              <a:defRPr sz="1600">
                <a:latin typeface="Times New Roman"/>
                <a:ea typeface="Times New Roman"/>
                <a:cs typeface="Times New Roman"/>
                <a:sym typeface="Times New Roman"/>
              </a:defRPr>
            </a:lvl1pPr>
          </a:lstStyle>
          <a:p>
            <a:pPr/>
            <a:r>
              <a:t>2:00</a:t>
            </a:r>
          </a:p>
        </p:txBody>
      </p:sp>
      <p:pic>
        <p:nvPicPr>
          <p:cNvPr id="157" name="Image" descr="Image"/>
          <p:cNvPicPr>
            <a:picLocks noChangeAspect="1"/>
          </p:cNvPicPr>
          <p:nvPr/>
        </p:nvPicPr>
        <p:blipFill>
          <a:blip r:embed="rId3">
            <a:extLst/>
          </a:blip>
          <a:stretch>
            <a:fillRect/>
          </a:stretch>
        </p:blipFill>
        <p:spPr>
          <a:xfrm>
            <a:off x="5909296" y="1083937"/>
            <a:ext cx="3150304" cy="3198647"/>
          </a:xfrm>
          <a:prstGeom prst="rect">
            <a:avLst/>
          </a:prstGeom>
          <a:ln w="12700">
            <a:miter lim="400000"/>
          </a:ln>
        </p:spPr>
      </p:pic>
      <p:pic>
        <p:nvPicPr>
          <p:cNvPr id="158" name="Image" descr="Image"/>
          <p:cNvPicPr>
            <a:picLocks noChangeAspect="1"/>
          </p:cNvPicPr>
          <p:nvPr/>
        </p:nvPicPr>
        <p:blipFill>
          <a:blip r:embed="rId4">
            <a:extLst/>
          </a:blip>
          <a:stretch>
            <a:fillRect/>
          </a:stretch>
        </p:blipFill>
        <p:spPr>
          <a:xfrm>
            <a:off x="5923689" y="4372683"/>
            <a:ext cx="3121518" cy="2345140"/>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